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4"/>
  </p:notesMasterIdLst>
  <p:sldIdLst>
    <p:sldId id="259" r:id="rId2"/>
    <p:sldId id="361" r:id="rId3"/>
    <p:sldId id="359" r:id="rId4"/>
    <p:sldId id="360" r:id="rId5"/>
    <p:sldId id="368" r:id="rId6"/>
    <p:sldId id="363" r:id="rId7"/>
    <p:sldId id="362" r:id="rId8"/>
    <p:sldId id="365" r:id="rId9"/>
    <p:sldId id="287" r:id="rId10"/>
    <p:sldId id="352" r:id="rId11"/>
    <p:sldId id="367" r:id="rId12"/>
    <p:sldId id="286" r:id="rId13"/>
  </p:sldIdLst>
  <p:sldSz cx="12192000" cy="6858000"/>
  <p:notesSz cx="6797675" cy="9926638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6AA"/>
    <a:srgbClr val="C0418E"/>
    <a:srgbClr val="73285C"/>
    <a:srgbClr val="FFAE00"/>
    <a:srgbClr val="DB2057"/>
    <a:srgbClr val="E15304"/>
    <a:srgbClr val="E7009D"/>
    <a:srgbClr val="EF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40" d="100"/>
          <a:sy n="40" d="100"/>
        </p:scale>
        <p:origin x="3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D6BD9F-05FF-4B0B-895C-6B5B99565019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74B482-A11E-45CD-A861-F47E6BB6A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6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65DF-0924-45A6-89B0-911B4C00CFF9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9509-D7C4-4322-A628-CF878F582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6486-1565-47D3-A530-1494C23343D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2E4C-50CE-495A-B719-A043999F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5976-F54E-4704-B30E-09565689F50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D9D6-C7CA-46E6-8078-75F2F82D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7A8D-FA5A-4575-A4EC-D679E094FA93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C987-D739-4636-B80C-BE56F588D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EBD3-C382-4C5D-BA9C-ADB0478FD6F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6D36-5825-44B1-935C-5CAC8AEE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2C15-A875-4FDB-9028-1ABD47A788B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2491-661D-4E7F-8827-945F6FBC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09DC-CB0A-423A-A2C6-5830A0B5FCC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4341-8FA8-4CAD-8EB9-073F790DB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19DF-9CB1-41E2-B8CB-5428B09BE87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E15D-9206-44D6-B196-3A026BA9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C178-D890-4C12-B68B-F5A61480709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F21D-E530-4368-BF5E-FDA3279D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28BD-4C86-435B-94A4-8AFAA35756E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5DD0-F57B-4D1C-9D68-447E2BED9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B6E5-EC19-4D71-875F-D5F106859D83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F420-1BA9-4EBD-8BB3-9D2DC9F6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C5AF54-00A7-4D99-A3B5-007F2BC6577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B9042-5F13-47DD-BF0A-72255909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2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_________Microsoft_Word1.docx"/><Relationship Id="rId10" Type="http://schemas.openxmlformats.org/officeDocument/2006/relationships/hyperlink" Target="https://www.arhzan.ru/content/%D0%B4%D0%B5%D1%82%D1%81%D0%BA%D0%B0%D1%8F_%D0%BE%D0%B7%D0%B4%D0%BE%D1%80%D0%BE%D0%B2%D0%B8%D1%82%D0%B5%D0%BB%D1%8C%D0%BD%D0%B0%D1%8F_%D0%BA%D0%B0%D0%BC%D0%BF%D0%B0%D0%BD%D0%B8%D1%8F#_ftnref3" TargetMode="External"/><Relationship Id="rId4" Type="http://schemas.openxmlformats.org/officeDocument/2006/relationships/oleObject" Target="../embeddings/oleObject1.bin"/><Relationship Id="rId9" Type="http://schemas.openxmlformats.org/officeDocument/2006/relationships/hyperlink" Target="consultantplus://offline/ref=E728DEACEBB95F3F81B5E95F99E872AF9CC33C88E082A86EDE3FF977E867A93AE45A54CDF2656ACCE792AC37A60940139B0480705EF51BD30C8FCDk768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odvinsk@sznao.ru" TargetMode="External"/><Relationship Id="rId7" Type="http://schemas.openxmlformats.org/officeDocument/2006/relationships/hyperlink" Target="https://vk.com/away.php?to=http://t.me/sznao&amp;cc_key=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znao_severodvinsk" TargetMode="External"/><Relationship Id="rId5" Type="http://schemas.openxmlformats.org/officeDocument/2006/relationships/hyperlink" Target="https://vk.com/away.php?to=http://sznao.ru/otdeleniya/severodvinsk/&amp;cc_key=" TargetMode="External"/><Relationship Id="rId4" Type="http://schemas.openxmlformats.org/officeDocument/2006/relationships/hyperlink" Target="https://vk.com/away.php?to=http://sznao.ru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25200026/entry/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hzan.ru/content/&#1087;&#1077;&#1088;&#1077;&#1095;&#1077;&#1085;&#1100;_&#1086;&#1088;&#1075;&#1072;&#1085;&#1080;&#1079;&#1072;&#1094;&#1080;&#1081;_&#1086;&#1090;&#1076;&#1099;&#1093;&#1072;_&#1076;&#1077;&#1090;&#1077;&#1081;_&#1080;_&#1080;&#1093;_&#1086;&#1079;&#1076;&#1086;&#1088;&#1086;&#1074;&#1083;&#1077;&#1085;&#1080;&#1103;__&#1086;&#1088;&#1075;&#1072;&#1085;&#1080;&#1079;&#1091;&#1102;&#1097;&#1080;&#1093;_&#1086;&#1090;&#1076;&#1099;&#1093;_&#1080;_&#1086;&#1079;&#1076;&#1086;&#1088;&#1086;&#1074;&#1083;&#1077;&#1085;&#1080;&#1103;_&#1076;&#1077;&#1090;&#1077;&#1081;_&#1089;_&#1087;&#1086;&#1083;&#1085;&#1086;&#1081;__&#1095;&#1072;&#1089;&#1090;&#1080;&#1095;&#1085;&#1086;&#1081;__&#1086;&#1087;&#1083;&#1072;&#1090;&#1086;&#1081;_&#1079;&#1072;_&#1089;&#1095;&#1077;&#1090;_&#1089;&#1088;&#1077;&#1076;&#1089;&#1090;&#1074;_&#1086;&#1073;&#1083;&#1072;&#1089;&#1090;&#1085;&#1086;&#1075;&#1086;_&#1073;&#1102;&#1076;&#1078;&#1077;&#1090;&#1072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arhzan.ru/cont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0" y="735013"/>
            <a:ext cx="3683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1633538"/>
            <a:ext cx="71564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685925" y="4437063"/>
            <a:ext cx="840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Отделение социальной защиты населения по городу Северодвинску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36525"/>
            <a:ext cx="8032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119438" y="1320800"/>
            <a:ext cx="78168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577850" y="250825"/>
            <a:ext cx="1047273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Сроки приема заявлений: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смену в период весенних каникул - с 10 по 20 марта;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первую смену в период летних каникул - с 15 по 30 апреля;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вторую смену в период летних каникул - с 1 по 31 мая;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третью смену в период летних каникул - с 15 мая по 13 июня;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четвертую смену в период летних каникул - с 1 по 30 июня;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пятую смену в период летних каникул - с 15 июня по 14 июля;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смену в период осенних каникул - с 15 по 31 октября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Алгоритм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действия родителей при организации отдыха и оздоровления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санаторий или лагерь в перечне на сайте   министерства труда, занятости и социального развития (http://arhzan.ru/content), в который поедет ребенок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предварительно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забронировать путевку по телефону или через сайт (контакты из перечня) и заключить договор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обратиться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заявлением о предоставлении сертификата на оплату путёвки и предоставить пакет документов в ОСЗН по городу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Северодвинску;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получить в ОСЗН по г. Северодвинску сертификат на оплату путёвки/проезда;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в течение 20 календарных дней с даты получения сертификата родитель (законный представитель) должен предоставить сертификат в организацию отдыха, с которой заключен договор.</a:t>
            </a:r>
          </a:p>
          <a:p>
            <a:endParaRPr lang="ru-RU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9106A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057523"/>
              </p:ext>
            </p:extLst>
          </p:nvPr>
        </p:nvGraphicFramePr>
        <p:xfrm>
          <a:off x="1554252" y="-28873"/>
          <a:ext cx="84677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9919120" imgH="5556407" progId="Word.Document.12">
                  <p:embed/>
                </p:oleObj>
              </mc:Choice>
              <mc:Fallback>
                <p:oleObj name="Document" r:id="rId5" imgW="9919120" imgH="5556407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252" y="-28873"/>
                        <a:ext cx="846772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708777" y="834784"/>
            <a:ext cx="2411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Архангельской области от 20 февраля 2024 г. № 128-пп установлены следующие размеры полной или частичной оплаты путевки за счет средств областного бюджета на 2024 год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оплаты по сертификату за один день пребывания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руб.: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294" y="4640891"/>
            <a:ext cx="11178988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[1]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находящиеся в трудной жизненной ситуации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участников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СВО;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указанные в подпунктах 2, 7 - 9 пункта 2 и абзаце первом пункта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 10 областного закона № 326-24-ОЗ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льготные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категории: 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указанные в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solidFill>
                  <a:srgbClr val="4672D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подпунктах 4 – 6 пункта 2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 10 Областного закона № 326-24-ОЗ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rgbClr val="4672D8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[3]</a:t>
            </a:r>
            <a:r>
              <a:rPr lang="ru-RU" sz="1000" dirty="0">
                <a:solidFill>
                  <a:srgbClr val="333333"/>
                </a:solidFill>
                <a:latin typeface="Helvetica" panose="020B0604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льгот: дети,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указанные в пунктах 1 – 3 статьи 12 Областного закона №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326-24-ОЗ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2468" y="5175160"/>
            <a:ext cx="7736541" cy="1548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услуг лиц, сопровождающих детей ТЖС и детей участников СВО, к месту отдыха и обратно: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799,0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- по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Архангельской области   </a:t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2 323,0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</a:t>
            </a:r>
            <a:r>
              <a:rPr lang="ru-RU" sz="13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пределы Архангельской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  <a:p>
            <a:endParaRPr lang="ru-RU" sz="13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проезда для детей ТЖС, детей участников СВО:                                                                                                             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1 518,0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- по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Архангельской области                     </a:t>
            </a:r>
            <a:b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4 414,0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- за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пределы Архангельской области 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3643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СПАСИБО</a:t>
            </a:r>
          </a:p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ЗА ВНИМАНИЕ</a:t>
            </a:r>
            <a:endParaRPr lang="ru-RU" sz="4000" dirty="0"/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048000" y="1708150"/>
            <a:ext cx="66055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LS Artemius"/>
              </a:rPr>
              <a:t>164501, г. Северодвинск, ул. Советская, 54/5</a:t>
            </a:r>
            <a:br>
              <a:rPr lang="ru-RU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e-mail: </a:t>
            </a:r>
            <a:r>
              <a:rPr lang="en-US" sz="2400" dirty="0">
                <a:latin typeface="ALS Artemius"/>
                <a:hlinkClick r:id="rId3"/>
              </a:rPr>
              <a:t>severodvinsk@sznao.ru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ru-RU" sz="2400" dirty="0">
                <a:latin typeface="ALS Artemius"/>
              </a:rPr>
              <a:t>сайт: </a:t>
            </a:r>
            <a:r>
              <a:rPr lang="en-US" sz="2400" dirty="0">
                <a:latin typeface="ALS Artemius"/>
                <a:hlinkClick r:id="rId4"/>
              </a:rPr>
              <a:t>sznao.ru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ru-RU" sz="2400" dirty="0">
                <a:latin typeface="ALS Artemius"/>
              </a:rPr>
              <a:t>страница отделения: </a:t>
            </a:r>
            <a:r>
              <a:rPr lang="en-US" sz="2400" dirty="0">
                <a:latin typeface="ALS Artemius"/>
                <a:hlinkClick r:id="rId5"/>
              </a:rPr>
              <a:t>sznao.ru/</a:t>
            </a:r>
            <a:r>
              <a:rPr lang="en-US" sz="2400" dirty="0" err="1">
                <a:latin typeface="ALS Artemius"/>
                <a:hlinkClick r:id="rId5"/>
              </a:rPr>
              <a:t>otdeleniya</a:t>
            </a:r>
            <a:r>
              <a:rPr lang="en-US" sz="2400" dirty="0">
                <a:latin typeface="ALS Artemius"/>
                <a:hlinkClick r:id="rId5"/>
              </a:rPr>
              <a:t>/</a:t>
            </a:r>
            <a:r>
              <a:rPr lang="en-US" sz="2400" dirty="0" err="1">
                <a:latin typeface="ALS Artemius"/>
                <a:hlinkClick r:id="rId5"/>
              </a:rPr>
              <a:t>severodvinsk</a:t>
            </a:r>
            <a:r>
              <a:rPr lang="en-US" sz="2400" dirty="0">
                <a:latin typeface="ALS Artemius"/>
                <a:hlinkClick r:id="rId5"/>
              </a:rPr>
              <a:t>/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VK: </a:t>
            </a:r>
            <a:r>
              <a:rPr lang="en-US" sz="2400" dirty="0">
                <a:latin typeface="ALS Artemius"/>
                <a:hlinkClick r:id="rId6"/>
              </a:rPr>
              <a:t>vk.com/</a:t>
            </a:r>
            <a:r>
              <a:rPr lang="en-US" sz="2400" dirty="0" err="1">
                <a:latin typeface="ALS Artemius"/>
                <a:hlinkClick r:id="rId6"/>
              </a:rPr>
              <a:t>sznao_severodvinsk</a:t>
            </a:r>
            <a:r>
              <a:rPr lang="en-US" sz="2400" dirty="0">
                <a:latin typeface="ALS Artemius"/>
              </a:rPr>
              <a:t/>
            </a:r>
            <a:br>
              <a:rPr lang="en-US" sz="2400" dirty="0">
                <a:latin typeface="ALS Artemius"/>
              </a:rPr>
            </a:br>
            <a:r>
              <a:rPr lang="en-US" sz="2400" dirty="0">
                <a:latin typeface="ALS Artemius"/>
              </a:rPr>
              <a:t>TG: </a:t>
            </a:r>
            <a:r>
              <a:rPr lang="en-US" sz="2400" dirty="0" err="1">
                <a:latin typeface="ALS Artemius"/>
                <a:hlinkClick r:id="rId7"/>
              </a:rPr>
              <a:t>t.me</a:t>
            </a:r>
            <a:r>
              <a:rPr lang="en-US" sz="2400" dirty="0">
                <a:latin typeface="ALS Artemius"/>
                <a:hlinkClick r:id="rId7"/>
              </a:rPr>
              <a:t>/</a:t>
            </a:r>
            <a:r>
              <a:rPr lang="en-US" sz="2400" dirty="0" err="1">
                <a:latin typeface="ALS Artemius"/>
                <a:hlinkClick r:id="rId7"/>
              </a:rPr>
              <a:t>sznao</a:t>
            </a:r>
            <a:endParaRPr lang="ru-RU" sz="2400" dirty="0">
              <a:latin typeface="ALS Artemiu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5" y="446088"/>
            <a:ext cx="5399088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5950" y="2886075"/>
            <a:ext cx="120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2797175"/>
            <a:ext cx="12080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10883" y="1187842"/>
            <a:ext cx="1005348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ГКУ АО «Архангельский областной центр социальной защиты населения» предоставляет меры социальной поддержки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сфере обеспечения отдыха и оздоровления детей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ctr" eaLnBrk="0" hangingPunct="0">
              <a:defRPr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Родителям (законным представителям) выдаются сертификаты на оплату путевок (а детям, находящимся в трудной жизненной ситуации, дополнительно сертификаты на оплату части проезда и сопровождения к месту отдыха и обратно в составе организованной группы), включенных в ПЕРЕЧЕНЬ организаций отдыха детей и их оздоровления (далее – ПЕРЕЧЕНЬ ЛАГЕРЕЙ, который опубликован на сайте министерства труда, занятости и социального развития Архангельской области):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на полную (частичную) оплату стоимости путевок на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отдых и оздоровление дет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ей для детей школьного возраста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от 6,5 до 17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включительно;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на полную (частичную) оплату стоимости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проезда и сопровождения к месту отдыха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оздоровления детей в составе организованной группы детей, и обратно (дети школьного возраста, находящиеся в трудной жизненной ситуации; дети участников СВО);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предоставляются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отдых и оздоровление детей в возрасте от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6,5 до 17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(включительно), находящихся в трудной жизненной ситуации 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ДОЛ «Северный Артек», Учебно-методический центр военно-патриотического воспитания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молодежи«Авангард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» (далее- Центр « Авангард».</a:t>
            </a:r>
          </a:p>
          <a:p>
            <a:pPr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25550" y="797192"/>
            <a:ext cx="10247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Преимущественное право на получение мер социальной поддержки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предоставляется</a:t>
            </a:r>
          </a:p>
          <a:p>
            <a:pPr algn="ctr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следующим категориям детей: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детям, имеющим хронические заболевания, при наличии медицинских показаний и отсутствии противопоказаний;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детям, находящимся в трудной жизненной ситуации, за исключением детей-сирот и детей, оставшихся без попечения родителей;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детям-инвалидам при наличии медицинских показаний и отсутствии противопоказаний;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детям из многодетных семей;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5) детям - победителям и призерам олимпиад и иных конкурсных мероприятий (по итогам прошедшего учебного года), перечень которых утверждается постановлением Правительства Архангельской области;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6) детям из семей, в которых совокупный доход на одного члена семьи не превышает двух величин прожиточного минимума на душу населения, установленную постановлением Правительства Архангельской области;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7) детям участников СВО.</a:t>
            </a:r>
          </a:p>
        </p:txBody>
      </p:sp>
      <p:pic>
        <p:nvPicPr>
          <p:cNvPr id="5123" name="Picture 6" descr="https://avatars.mds.yandex.net/i?id=e030f6806239614c74ca0226147e583e8a96a104-829785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450" y="4643438"/>
            <a:ext cx="4572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91" y="485987"/>
            <a:ext cx="113351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Размер Сертификата на оплату путёвки и проезда зависит от категории семей: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Без льгот (на общих основаниях):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ТЖС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Дети, находящиеся в трудной жизненной ситуации: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дети-сироты;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оставшиеся без попечения родителей;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дети-инвалиды;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здоровья, то есть имеющие недостатки в физическом и (или) психическом развитии;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- жертвы вооруженных и межнациональных конфликтов, экологических и техногенных катастроф, стихийных бедствий;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из семей беженцев и вынужденных переселенцев;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оказавшиеся в экстремальных условиях, дети - жертвы насилия;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отбывающие наказание в виде лишения свободы в воспитательных колониях;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находящиеся в образовательных организациях для обучающихся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(общественно-опасным) поведением, нуждающихся в особых условиях воспитания, обучения и требующих специального педагогического подхода (специальных учебно-воспитательных учреждениях открытого и закрытого типа);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проживающие в малоимущих семьях; 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с отклонениями в поведении;</a:t>
            </a:r>
          </a:p>
          <a:p>
            <a:pPr lvl="0" algn="just" eaLnBrk="0" hangingPunct="0">
              <a:buFontTx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дети, жизнедеятельность которых объективно нарушена в результате сложившихся обстоятельств и которые не могут преодолеть данные обстоятельства самостоятельно или с помощью семьи;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Льготная: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детям из многодетных семей;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-детям - победителям и призерам олимпиад и иных конкурсных мероприятий (по итогам прошедшего учебного года), перечень которых утверждается постановлением Правительства Архангельской области;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-детям из семей, в которых совокупный доход на одного члена семьи не превышает двух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величин прожиточного минимума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душу населения, установленного постановлением Правительства Архангельской области;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детям участников СВО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17888" y="555098"/>
            <a:ext cx="106108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Документы, необходимые для получения сертификата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заявление о предоставлении сертификата на отдых и оздоровление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 заявителя(паспорт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подтверждающий полномочия законного представителя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договор об организации отдыха и оздоровления ребенка, заключенного с организациями, включенными в перечень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судебные решения об определении места жительства (места пребывания) ребенка либо об установлении факта проживания (пребывания) заявителя или ребенка в определенном жилом помещении, если место жительства (место пребывания) ребенка и (или) заявителя определено или установлено указанными судебными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решениями.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Заявители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вправе по собственной инициативе представить следующие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документы:</a:t>
            </a:r>
          </a:p>
          <a:p>
            <a:pPr indent="450850"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документ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регистрационного учета по месту жительства/ пребывания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Архангельской области (действителен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 календарных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дней).</a:t>
            </a:r>
          </a:p>
          <a:p>
            <a:pPr algn="just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Этот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пакет документов обязателен для предоставления всеми категориями граждан. 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относятся к категории ТЖС, льготной или СВО, то дополнительно предоставляют  следующие документы в зависимости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ситуации: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подтверждающий, что ребенок является победителем или призером олимпиад и иных конкурсных мероприятий (грамота, диплом, выписка из протокола результатов соревнований, подтверждающая показанный результат, и 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заключение психолого-медико-педагогической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комиссии 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 уполномоченного органа, подтверждающий участие в СВО, проводимой на территориях ДНР, ЛНР, Запорожской области, Херсонской области и Украины с 24 февраля 2022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-решение или выписку из решения органа опеки и попечительства о назначении ребенку опекуна (попечителя) для детей-сирот и детей, оставшихся без попечения родителей, находящихся под опекой (попечительством);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справку, подтверждающую факт установления инвалидности, выданную федеральным государственным учреждением медико-социальной экспертизы (в случае наличия сведений об инвалидности в федеральном реестре инвалидов) для детей-инвалидов;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удостоверение беженца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детей из семей беженцев;</a:t>
            </a: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- справка, где состоит на учете ребенок (КДН, ПДН, СОП, ТЖС,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97013" y="408683"/>
            <a:ext cx="91344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Документы, необходимые для получения направления:</a:t>
            </a:r>
          </a:p>
          <a:p>
            <a:pPr indent="450850" algn="just" eaLnBrk="0" hangingPunct="0"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-заявление о предоставлении направления по форме, утвержденной постановлением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министерства министерством труда, занятости и социальной защиты Архангельской области;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-документ, удостоверяющий личность заявителя;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-документ, подтверждающий полномочия законного представителя;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 органа регистрационного учета граждан Российской Федерации по месту пребывания и по месту жительства в пределах Российской Федерации, подтверждающий проживание ребенка на территории Архангельской области. При этом указанный документ должен быть выдан не ранее чем за 10 календарных дней до дня представления заявления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-решение или выписку из решения органа опеки и попечительства о назначении ребенку опекуна (попечителя)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детей-сирот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детей,оставшихся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попечения родителей, находящихся под опекой (попечительством);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-заключение психолого-медико-педагогической комиссии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-судебные решения об определении места жительства (места пребывания) ребенка либо об установлении факта проживания (пребывания) заявителя или ребенка в определенном жилом помещении, если место жительства (место пребывания) ребенка и (или) заявителя определено или установлено указанными судебными решениями;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-иные документы, подтверждающие наличие трудной жизненной ситуации в соответствии со статьей 1 Федерального закона «Об основных гарантиях прав ребенка в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остальных категорий детей, находящихся в трудной жизненной ситуации.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-документ уполномоченного органа, подтверждающий участие в СВО, проводимой на территориях ДНР, ЛНР, Запорожской области, Херсонской области и Украины с 24 февраля 2022 года.</a:t>
            </a:r>
          </a:p>
        </p:txBody>
      </p:sp>
      <p:pic>
        <p:nvPicPr>
          <p:cNvPr id="7171" name="Picture 4" descr="https://avatars.mds.yandex.net/i?id=e06ad264f0e155a640c1cb31905e93cfa08f2893-643158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708" y="5077598"/>
            <a:ext cx="24241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290638" y="2863850"/>
            <a:ext cx="9323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endParaRPr lang="ru-RU">
              <a:solidFill>
                <a:srgbClr val="9106AA"/>
              </a:solidFill>
            </a:endParaRPr>
          </a:p>
          <a:p>
            <a:pPr indent="450850" algn="ctr" eaLnBrk="0" hangingPunct="0"/>
            <a:endParaRPr lang="ru-RU">
              <a:solidFill>
                <a:srgbClr val="7030A0"/>
              </a:solidFill>
              <a:latin typeface="ALS Artemiu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823783"/>
            <a:ext cx="10723563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defRPr/>
            </a:pPr>
            <a:r>
              <a:rPr lang="ru-RU" sz="3500" b="1" u="sng" dirty="0"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indent="450850" eaLnBrk="0" hangingPunct="0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Сертификаты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действительны только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предъявления: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организации отдыха детей и их оздоровления, санаторно-курортные организации, организующие отдых и оздоровление детей с полной (частичной) оплатой за счет средств областного бюджета, включенные в областной перечень организаций и индивидуальных предпринимателей, организующих отдых и оздоровление детей (далее соответственно - перечень организаций, организации отдыха детей и их оздоровления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организации и индивидуальным предпринимателям, осуществляющим организацию проезда детей в составе организованной группы детей к месту отдыха и оздоровления и обратно, а также подбор лиц, сопровождающих детей в составе организованной группы к месту отдыха и оздоровления и обратно, включенным в перечень организаций (далее - сопровождающие организации).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Сертификат является документом ограниченного периода действия и может быть использован в течение 20 календарных дней со дня получения.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</a:p>
          <a:p>
            <a:pPr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	ПЕРЕЧЕНЬ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3"/>
              </a:rPr>
              <a:t>организаций и индивидуальных предпринимателей, организующих отдых и оздоровление детей с полной (частичной) оплатой за счет средств областного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опубликован на сайте* министерства труда, занятости и социального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Архангельской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4"/>
              </a:rPr>
              <a:t>://arhzan.ru/content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9106A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dirty="0">
              <a:solidFill>
                <a:srgbClr val="9106AA"/>
              </a:solidFill>
              <a:latin typeface="ALS Artemius"/>
            </a:endParaRPr>
          </a:p>
        </p:txBody>
      </p:sp>
      <p:pic>
        <p:nvPicPr>
          <p:cNvPr id="10244" name="Picture 5" descr="https://avatars.mds.yandex.net/i?id=32e76bc5c79e676e05df4a331129e575c2806eb0-849745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7900" y="98425"/>
            <a:ext cx="1974850" cy="19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81038" y="2854325"/>
            <a:ext cx="1078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sz="1600" dirty="0"/>
          </a:p>
          <a:p>
            <a:pPr indent="450850" algn="ctr" eaLnBrk="0" hangingPunct="0">
              <a:defRPr/>
            </a:pPr>
            <a:endParaRPr lang="ru-RU" sz="1600" dirty="0">
              <a:solidFill>
                <a:srgbClr val="9106AA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828675" y="1029730"/>
            <a:ext cx="10972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Выданное направление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подтверждает право детей в возрасте от 6,5 до 17 лет (включительно), находящихся в трудной жизненной ситуации,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получение мер социальной поддержки в виде бесплатного предоставления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отдыха и оздоровления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обособленных структурных подразделениях Центра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детского отдыха «Северный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Артек» или Центра «Авангард»,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включая проезд и сопровождение к месту отдыха и оздоровления детей в составе организованной группы детей и обратно.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Направление предоставляется на ребенка не чаще одного раза в календарный год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Заявители в течение 20 календарных дней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дня получения направления обращаются в ГАУ "Центр детского отдыха "Северный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Артек», Центр «Авангард»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заключают договор об организации отдыха и оздоровления ребенка, находящегося в трудной жизненной ситуации.</a:t>
            </a:r>
          </a:p>
          <a:p>
            <a:pPr indent="450850" algn="just" eaLnBrk="0" hangingPunct="0"/>
            <a:endParaRPr lang="ru-RU" dirty="0">
              <a:solidFill>
                <a:srgbClr val="9106AA"/>
              </a:solidFill>
              <a:latin typeface="ALS Artemius"/>
            </a:endParaRPr>
          </a:p>
        </p:txBody>
      </p:sp>
      <p:pic>
        <p:nvPicPr>
          <p:cNvPr id="11268" name="Picture 5" descr="https://avatars.mds.yandex.net/i?id=32de552980c72ab50db6e7a21e3c96e7de6d6ec6-82195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5" y="4160108"/>
            <a:ext cx="4572000" cy="249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</TotalTime>
  <Words>1085</Words>
  <Application>Microsoft Office PowerPoint</Application>
  <PresentationFormat>Широкоэкранный</PresentationFormat>
  <Paragraphs>110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 Light</vt:lpstr>
      <vt:lpstr>Arial</vt:lpstr>
      <vt:lpstr>ALS Artemius</vt:lpstr>
      <vt:lpstr>Calibri</vt:lpstr>
      <vt:lpstr>Times New Roman</vt:lpstr>
      <vt:lpstr>Helvetica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Пономарев</dc:creator>
  <cp:lastModifiedBy>Елена А. Захарова</cp:lastModifiedBy>
  <cp:revision>205</cp:revision>
  <cp:lastPrinted>2024-03-01T07:52:40Z</cp:lastPrinted>
  <dcterms:created xsi:type="dcterms:W3CDTF">2019-04-12T02:56:21Z</dcterms:created>
  <dcterms:modified xsi:type="dcterms:W3CDTF">2024-04-25T10:04:58Z</dcterms:modified>
</cp:coreProperties>
</file>