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61" r:id="rId1"/>
    <p:sldMasterId id="2147483969" r:id="rId2"/>
    <p:sldMasterId id="2147483981" r:id="rId3"/>
    <p:sldMasterId id="2147483999" r:id="rId4"/>
    <p:sldMasterId id="2147484017" r:id="rId5"/>
  </p:sldMasterIdLst>
  <p:notesMasterIdLst>
    <p:notesMasterId r:id="rId14"/>
  </p:notesMasterIdLst>
  <p:handoutMasterIdLst>
    <p:handoutMasterId r:id="rId15"/>
  </p:handoutMasterIdLst>
  <p:sldIdLst>
    <p:sldId id="630" r:id="rId6"/>
    <p:sldId id="260" r:id="rId7"/>
    <p:sldId id="625" r:id="rId8"/>
    <p:sldId id="626" r:id="rId9"/>
    <p:sldId id="256" r:id="rId10"/>
    <p:sldId id="629" r:id="rId11"/>
    <p:sldId id="628" r:id="rId12"/>
    <p:sldId id="627" r:id="rId13"/>
  </p:sldIdLst>
  <p:sldSz cx="12192000" cy="6858000"/>
  <p:notesSz cx="6858000" cy="9947275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Trebuchet MS" panose="020B0603020202020204" pitchFamily="34" charset="0"/>
      <p:regular r:id="rId20"/>
      <p:bold r:id="rId21"/>
      <p:italic r:id="rId22"/>
      <p:boldItalic r:id="rId23"/>
    </p:embeddedFont>
    <p:embeddedFont>
      <p:font typeface="Tw Cen MT" panose="020B0604020202020204" charset="0"/>
      <p:regular r:id="rId24"/>
      <p:bold r:id="rId25"/>
      <p:italic r:id="rId26"/>
      <p:boldItalic r:id="rId27"/>
    </p:embeddedFont>
    <p:embeddedFont>
      <p:font typeface="Wingdings 3" panose="05040102010807070707" pitchFamily="18" charset="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Bookman Old Style" panose="02050604050505020204" pitchFamily="18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onstantia" panose="02030602050306030303" pitchFamily="18" charset="0"/>
      <p:regular r:id="rId39"/>
      <p:bold r:id="rId40"/>
      <p:italic r:id="rId41"/>
      <p:bold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12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аршин Вячеслав Павлинович" initials="ПВП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00"/>
    <a:srgbClr val="002060"/>
    <a:srgbClr val="002056"/>
    <a:srgbClr val="242852"/>
    <a:srgbClr val="467299"/>
    <a:srgbClr val="242820"/>
    <a:srgbClr val="000099"/>
    <a:srgbClr val="3333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63" autoAdjust="0"/>
    <p:restoredTop sz="93764" autoAdjust="0"/>
  </p:normalViewPr>
  <p:slideViewPr>
    <p:cSldViewPr>
      <p:cViewPr varScale="1">
        <p:scale>
          <a:sx n="109" d="100"/>
          <a:sy n="109" d="100"/>
        </p:scale>
        <p:origin x="414" y="84"/>
      </p:cViewPr>
      <p:guideLst>
        <p:guide orient="horz" pos="2160"/>
        <p:guide pos="512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font" Target="fonts/font3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font" Target="fonts/font30.fntdata"/><Relationship Id="rId5" Type="http://schemas.openxmlformats.org/officeDocument/2006/relationships/slideMaster" Target="slideMasters/slideMaster5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font" Target="fonts/font2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font" Target="fonts/font28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71800" cy="497365"/>
          </a:xfrm>
          <a:prstGeom prst="rect">
            <a:avLst/>
          </a:prstGeom>
        </p:spPr>
        <p:txBody>
          <a:bodyPr vert="horz" lIns="91853" tIns="45925" rIns="91853" bIns="4592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5" y="3"/>
            <a:ext cx="2971800" cy="497365"/>
          </a:xfrm>
          <a:prstGeom prst="rect">
            <a:avLst/>
          </a:prstGeom>
        </p:spPr>
        <p:txBody>
          <a:bodyPr vert="horz" lIns="91853" tIns="45925" rIns="91853" bIns="45925" rtlCol="0"/>
          <a:lstStyle>
            <a:lvl1pPr algn="r">
              <a:defRPr sz="1200"/>
            </a:lvl1pPr>
          </a:lstStyle>
          <a:p>
            <a:fld id="{6C8D1092-37F3-4CBE-94CC-6C5A8EE5C6FC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8188"/>
            <a:ext cx="2971800" cy="497365"/>
          </a:xfrm>
          <a:prstGeom prst="rect">
            <a:avLst/>
          </a:prstGeom>
        </p:spPr>
        <p:txBody>
          <a:bodyPr vert="horz" lIns="91853" tIns="45925" rIns="91853" bIns="4592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5" y="9448188"/>
            <a:ext cx="2971800" cy="497365"/>
          </a:xfrm>
          <a:prstGeom prst="rect">
            <a:avLst/>
          </a:prstGeom>
        </p:spPr>
        <p:txBody>
          <a:bodyPr vert="horz" lIns="91853" tIns="45925" rIns="91853" bIns="45925" rtlCol="0" anchor="b"/>
          <a:lstStyle>
            <a:lvl1pPr algn="r">
              <a:defRPr sz="1200"/>
            </a:lvl1pPr>
          </a:lstStyle>
          <a:p>
            <a:fld id="{9520A16D-F0CD-4F92-9B45-03C89D18D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085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71800" cy="497365"/>
          </a:xfrm>
          <a:prstGeom prst="rect">
            <a:avLst/>
          </a:prstGeom>
        </p:spPr>
        <p:txBody>
          <a:bodyPr vert="horz" lIns="91853" tIns="45925" rIns="91853" bIns="4592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3"/>
            <a:ext cx="2971800" cy="497365"/>
          </a:xfrm>
          <a:prstGeom prst="rect">
            <a:avLst/>
          </a:prstGeom>
        </p:spPr>
        <p:txBody>
          <a:bodyPr vert="horz" lIns="91853" tIns="45925" rIns="91853" bIns="4592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6D7D13-BA4D-4483-8557-C1AAB9AA9473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7713"/>
            <a:ext cx="6629400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3" tIns="45925" rIns="91853" bIns="45925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24957"/>
            <a:ext cx="5486400" cy="4476275"/>
          </a:xfrm>
          <a:prstGeom prst="rect">
            <a:avLst/>
          </a:prstGeom>
        </p:spPr>
        <p:txBody>
          <a:bodyPr vert="horz" lIns="91853" tIns="45925" rIns="91853" bIns="4592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8188"/>
            <a:ext cx="2971800" cy="497365"/>
          </a:xfrm>
          <a:prstGeom prst="rect">
            <a:avLst/>
          </a:prstGeom>
        </p:spPr>
        <p:txBody>
          <a:bodyPr vert="horz" lIns="91853" tIns="45925" rIns="91853" bIns="4592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9448188"/>
            <a:ext cx="2971800" cy="497365"/>
          </a:xfrm>
          <a:prstGeom prst="rect">
            <a:avLst/>
          </a:prstGeom>
        </p:spPr>
        <p:txBody>
          <a:bodyPr vert="horz" lIns="91853" tIns="45925" rIns="91853" bIns="4592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545B13F-6651-4E8E-A117-B6DE462205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7713"/>
            <a:ext cx="6629400" cy="37290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898663-EBF8-42F9-AF06-B6E375A07FD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202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7713"/>
            <a:ext cx="6629400" cy="37290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898663-EBF8-42F9-AF06-B6E375A07FD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565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7713"/>
            <a:ext cx="6629400" cy="37290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898663-EBF8-42F9-AF06-B6E375A07FD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57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4"/>
            <a:ext cx="10058400" cy="2593975"/>
          </a:xfrm>
          <a:prstGeom prst="rect">
            <a:avLst/>
          </a:prstGeom>
        </p:spPr>
        <p:txBody>
          <a:bodyPr anchor="b"/>
          <a:lstStyle>
            <a:lvl1pPr>
              <a:defRPr sz="4400">
                <a:ln>
                  <a:noFill/>
                </a:ln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1"/>
            <a:ext cx="2438399" cy="4876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430" y="3987801"/>
            <a:ext cx="2367281" cy="4876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235C06F0-3D51-4BA5-830C-59ECD902201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481DE3-83FF-4C16-B95E-E44DB2E7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19AFB2-CEC3-434D-969E-5058C3568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DB4DD5-D8FB-4388-AEB7-18D7D407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282-FD82-4A80-AAF6-DAF142390B8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5602BA-516F-48F5-AC73-6CE5724F7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B17BD9-9C4D-4FB7-9D2D-40B86656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070A-EAAE-47E6-A87B-4E19D5E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1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F8E5FC-0299-4661-823E-F28553AE1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FD0D17-64A8-4D5F-BCBC-280996537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FBA12F5-DE71-4113-9EBF-1C1B91DEF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7F8D326-86A8-4641-B976-9CB43ADF8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282-FD82-4A80-AAF6-DAF142390B8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F595731-C066-4346-8318-A8AAA0825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72B005B-8028-4016-89FA-369CA1515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070A-EAAE-47E6-A87B-4E19D5E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31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08756E-9635-4B23-BFF2-2906058FE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D151708-4853-4297-B6E6-762D19E4B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EDF171E-9F36-4B89-BDA5-D046EC46B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09D86CD-F6FE-4DCE-A547-84B11086A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4A0B378-3EFA-4E9B-8595-78BC3BC92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3DB3611-0513-4537-BB90-DC9896388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282-FD82-4A80-AAF6-DAF142390B8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1C82AC9-586F-49F7-A465-D0CF008A3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14BD60C-3828-4BDC-9E22-4A23D0CB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070A-EAAE-47E6-A87B-4E19D5E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37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0D649B-E369-42E6-B903-E49A6E3F1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097716-2179-4ABB-BFF0-CEAB7A10A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282-FD82-4A80-AAF6-DAF142390B8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619C66F-EA33-4314-AFC3-66F15016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653E2C9-8989-412C-A7B2-277AEFC0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070A-EAAE-47E6-A87B-4E19D5E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410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CD42ED2-7A57-4A25-9A16-5D3EB2518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282-FD82-4A80-AAF6-DAF142390B8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5D4FA3F-1B7A-4013-AD8E-C06791E6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EAC6503-CF1A-4161-8427-E343C3656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070A-EAAE-47E6-A87B-4E19D5E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14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0B5372-1A64-4D71-A0A0-FF097C26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CCE66C-1873-47AC-A926-995FBBE67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CE589C6-2A75-40FE-93EA-522DAB5B4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031DD4C-60BB-4ADF-94E4-BB3FF29A9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282-FD82-4A80-AAF6-DAF142390B8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57E04A3-D54E-46A3-912C-A2CC15B11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EC015F4-3213-450D-864D-EA02E90A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070A-EAAE-47E6-A87B-4E19D5E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526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F7C78A-CE1E-4818-BC75-5F6D9FE89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7B0C490-ABEB-4C5A-8C61-FF9D74B98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CA117E-D39A-47AC-B5BA-B831FDD88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31FB15C-5408-4B0D-BD8D-1A247C476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282-FD82-4A80-AAF6-DAF142390B8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621DC15-3C12-406E-8059-CB3B90C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D081E8B-7C18-496E-85FA-26EFE50E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070A-EAAE-47E6-A87B-4E19D5E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97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A368A7-336A-4E1F-92F2-8788FED11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D4B44CF-10C6-4CAB-A907-F2891625A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E915C1-9582-4525-96AA-E9C9AEF5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282-FD82-4A80-AAF6-DAF142390B8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C6756E-3186-40FA-826F-9684E0A0E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590EAB-150D-4A8F-A5F2-F35E871DC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070A-EAAE-47E6-A87B-4E19D5E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541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DB24712-0154-4D37-975C-454BDC69EE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F154EEF-7111-447D-9A36-F5766ADA4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13BEBB-6FBA-46FD-8F22-29543571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282-FD82-4A80-AAF6-DAF142390B8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D75F6CF-4F41-45FC-94EB-A55510E9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F3F863D-F09C-41AD-9676-09801854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070A-EAAE-47E6-A87B-4E19D5E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954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4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500" y="274638"/>
            <a:ext cx="9186101" cy="114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rebuchet MS" panose="020B0603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1"/>
            <a:ext cx="2438399" cy="4876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430" y="3987801"/>
            <a:ext cx="2367281" cy="4876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C9E5E1-543C-46E2-B717-AAC91C2CC3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68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298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66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2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142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023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308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46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99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73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5486400"/>
            <a:ext cx="10212916" cy="1168400"/>
          </a:xfrm>
          <a:prstGeom prst="rect">
            <a:avLst/>
          </a:prstGeom>
        </p:spPr>
        <p:txBody>
          <a:bodyPr anchor="t"/>
          <a:lstStyle>
            <a:lvl1pPr algn="l">
              <a:defRPr sz="3600" b="0" cap="all">
                <a:latin typeface="Trebuchet MS" panose="020B0603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3852863"/>
            <a:ext cx="8180916" cy="1633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1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430" y="3987801"/>
            <a:ext cx="2367281" cy="4876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A2598-93FB-4807-8CEB-3B7C124FF5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9499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246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8110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37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921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63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4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181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043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79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500" y="274638"/>
            <a:ext cx="9186101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1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1"/>
            <a:ext cx="2438399" cy="4876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10510430" y="3987801"/>
            <a:ext cx="2367281" cy="4876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74F5E9-8269-4B73-93B1-C3ED776F5F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18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999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872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286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1802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14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3348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4589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3288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24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500" y="274638"/>
            <a:ext cx="918610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1" y="1535113"/>
            <a:ext cx="4876800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1" y="2174875"/>
            <a:ext cx="48768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1"/>
            <a:ext cx="2438399" cy="4876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10510430" y="3987801"/>
            <a:ext cx="2367281" cy="4876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1DC7A-3E97-4843-B8AC-92E6DFDF5D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5807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2845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4275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747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551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283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8464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1322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6278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51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7568" y="253554"/>
            <a:ext cx="9361040" cy="56207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6E35F3-BB44-4FE4-8516-3C47FEAD35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 rot="5400000">
            <a:off x="7067448" y="-4044372"/>
            <a:ext cx="0" cy="9720000"/>
          </a:xfrm>
          <a:prstGeom prst="line">
            <a:avLst/>
          </a:prstGeom>
          <a:ln w="47625">
            <a:gradFill>
              <a:gsLst>
                <a:gs pos="45000">
                  <a:schemeClr val="accent2"/>
                </a:gs>
                <a:gs pos="0">
                  <a:schemeClr val="bg1"/>
                </a:gs>
                <a:gs pos="100000">
                  <a:schemeClr val="tx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113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2715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5498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8990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59448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950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2793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8537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503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69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A2598-93FB-4807-8CEB-3B7C124FF5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559496" y="3068960"/>
            <a:ext cx="9361040" cy="56207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1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12674F-6680-4FC3-AA1F-DD4C736F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9A15B64-76DF-423B-903E-E0E8359A1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6B7A7D8-6028-4585-AC14-D0F86C697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282-FD82-4A80-AAF6-DAF142390B8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543BD8F-B08C-4FE7-99C9-F64D7DD1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51792C-972F-426C-BE71-D60CEA21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070A-EAAE-47E6-A87B-4E19D5E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107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D99E6C-9A10-4B57-9FCC-57DE7062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DB3CDD-CF43-433E-B1F6-429A67DD3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8A51BF-CCE2-4C2A-9183-C41D63499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282-FD82-4A80-AAF6-DAF142390B8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88E2B7-65E2-498C-8FA6-8478930CD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38FEF49-27E5-4006-A429-69D72BB9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070A-EAAE-47E6-A87B-4E19D5E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17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 userDrawn="1"/>
        </p:nvSpPr>
        <p:spPr>
          <a:xfrm rot="16200000">
            <a:off x="10882621" y="5555147"/>
            <a:ext cx="836712" cy="1768996"/>
          </a:xfrm>
          <a:prstGeom prst="rtTriangl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8609" y="6381329"/>
            <a:ext cx="480924" cy="352896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fld id="{96AA2598-93FB-4807-8CEB-3B7C124FF5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Прямоугольный треугольник 13"/>
          <p:cNvSpPr/>
          <p:nvPr userDrawn="1"/>
        </p:nvSpPr>
        <p:spPr>
          <a:xfrm rot="10800000" flipH="1">
            <a:off x="0" y="-1"/>
            <a:ext cx="835200" cy="1767600"/>
          </a:xfrm>
          <a:prstGeom prst="rtTriangl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ый треугольник 14"/>
          <p:cNvSpPr/>
          <p:nvPr userDrawn="1"/>
        </p:nvSpPr>
        <p:spPr>
          <a:xfrm rot="5400000">
            <a:off x="466200" y="-466201"/>
            <a:ext cx="835200" cy="1767600"/>
          </a:xfrm>
          <a:prstGeom prst="rtTriangl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 descr="D:\мои документы\логотип-САФУ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258" y="116633"/>
            <a:ext cx="967404" cy="6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6C7160-F125-4767-A247-BEA303633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3F9EE6D-9E0D-4730-BFFC-7DDFA84BC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E790E2E-E499-4270-A7FF-4F6BB3A875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58282-FD82-4A80-AAF6-DAF142390B8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F396231-EAC5-4B98-9AFF-DBF602CFB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5AD4EC-8963-442E-8275-69E6B958F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2070A-EAAE-47E6-A87B-4E19D5E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63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39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4B7820-290E-41B9-BE9E-7B829B45899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BAC79-CD11-4BCA-8B68-FB3B9489C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758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  <p:sldLayoutId id="2147484015" r:id="rId16"/>
    <p:sldLayoutId id="214748401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B77139C-B77A-4E87-958F-0E1EA5F7F8E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5715F1-5E27-4E2A-B7F0-6264BDC67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80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  <p:sldLayoutId id="214748403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vk.com/away.php?to=https://www.edu.severodvinsk.ru/&amp;cc_key=" TargetMode="Externa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away.php?to=https://www.edu.severodvinsk.ru/&amp;cc_key=" TargetMode="Externa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8913" y="1203988"/>
            <a:ext cx="9359661" cy="100426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УПРАВЛЕНИЕ ОБРАЗОВАНИЯ </a:t>
            </a:r>
            <a:br>
              <a:rPr lang="ru-RU" b="1" dirty="0">
                <a:solidFill>
                  <a:schemeClr val="tx2"/>
                </a:solidFill>
                <a:latin typeface="Bookman Old Style" panose="02050604050505020204" pitchFamily="18" charset="0"/>
              </a:rPr>
            </a:br>
            <a:r>
              <a:rPr lang="ru-RU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АДМИНИСТРАЦИИ СЕВЕРОДВИНСКА</a:t>
            </a:r>
            <a:r>
              <a:rPr lang="ru-RU" dirty="0">
                <a:latin typeface="Bookman Old Style" panose="02050604050505020204" pitchFamily="18" charset="0"/>
              </a:rPr>
              <a:t/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sz="1200" u="sng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https://www.edu.severodvinsk.ru</a:t>
            </a:r>
            <a:r>
              <a:rPr lang="ru-RU" sz="1200" u="sng" dirty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hlinkClick r:id="rId2"/>
              </a:rPr>
              <a:t>/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4196" y="2394957"/>
            <a:ext cx="609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ru-RU" sz="2000" u="sng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Документы, необходимые для заключения договора о целевом обучении по педагогическим специальностям: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4196" y="3591775"/>
            <a:ext cx="55094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- копия паспорта </a:t>
            </a:r>
          </a:p>
          <a:p>
            <a:pPr lvl="0" defTabSz="457200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- копия СНИЛС </a:t>
            </a:r>
          </a:p>
          <a:p>
            <a:pPr lvl="0" defTabSz="457200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- копия ИНН </a:t>
            </a:r>
          </a:p>
          <a:p>
            <a:pPr lvl="0" defTabSz="457200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- реквизиты банковского счета</a:t>
            </a:r>
          </a:p>
          <a:p>
            <a:pPr lvl="0" defTabSz="457200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 - копия аттестата</a:t>
            </a:r>
          </a:p>
          <a:p>
            <a:pPr lvl="0" defTabSz="457200"/>
            <a:endParaRPr lang="ru-RU" sz="2000" dirty="0">
              <a:solidFill>
                <a:schemeClr val="accent1">
                  <a:lumMod val="50000"/>
                </a:schemeClr>
              </a:solidFill>
              <a:latin typeface="Constantia"/>
            </a:endParaRPr>
          </a:p>
          <a:p>
            <a:pPr lvl="0" defTabSz="457200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Несовершеннолетний гражданин, желающий заключить договор, обращается в Управление образования с одним из родителей   </a:t>
            </a:r>
          </a:p>
          <a:p>
            <a:pPr lvl="0" defTabSz="457200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(законным представителем).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23162" y="2457618"/>
            <a:ext cx="57164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заключения договора </a:t>
            </a:r>
          </a:p>
          <a:p>
            <a:pPr lvl="0"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обращаться по адресу: </a:t>
            </a:r>
          </a:p>
          <a:p>
            <a:pPr lvl="0"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Северодвинск, ул. Ломоносова, 41А,</a:t>
            </a:r>
          </a:p>
          <a:p>
            <a:pPr lvl="0" algn="ctr"/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№ 317, № 301, </a:t>
            </a:r>
          </a:p>
          <a:p>
            <a:pPr lvl="0"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 54-80-90 (доб. 220, 224)</a:t>
            </a:r>
          </a:p>
          <a:p>
            <a:pPr lvl="0"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приема: 09:00 до 17:30 </a:t>
            </a:r>
          </a:p>
          <a:p>
            <a:pPr lvl="0"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(перерыв с 13:00 до 14:00)</a:t>
            </a:r>
          </a:p>
          <a:p>
            <a:pPr lvl="0" algn="ctr"/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документов начинается с 15.06.2023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3" y="491182"/>
            <a:ext cx="2067312" cy="1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15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53B700F-214F-CA16-FE03-25CE2121A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5624" y="0"/>
            <a:ext cx="970075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8074EA-D631-7952-D3E5-64C3A6B1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5624" y="0"/>
            <a:ext cx="9700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5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DE4C3D-3811-BE61-EA6D-26167D4E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5624" y="0"/>
            <a:ext cx="9700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7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B40552C9-36A3-46DF-9062-0159D8BE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3073D431-C8E1-4626-BE5B-0B0A7EE33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22EFE13-9DF0-4C3D-8C84-28AFFDA8B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"/>
            <a:ext cx="12192000" cy="6858000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F52903-3D6A-4178-83F2-83D5EA8EE811}"/>
              </a:ext>
            </a:extLst>
          </p:cNvPr>
          <p:cNvSpPr txBox="1"/>
          <p:nvPr/>
        </p:nvSpPr>
        <p:spPr>
          <a:xfrm>
            <a:off x="941697" y="649497"/>
            <a:ext cx="993557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Государственное бюджетное учреждение здравоохранения Архангельской области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«Северодвинская городская детская клиническая больница»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CDACCD-151A-4D24-A403-204EBD6BA08E}"/>
              </a:ext>
            </a:extLst>
          </p:cNvPr>
          <p:cNvSpPr txBox="1"/>
          <p:nvPr/>
        </p:nvSpPr>
        <p:spPr>
          <a:xfrm>
            <a:off x="1105470" y="3410353"/>
            <a:ext cx="9935570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заключения договоров по программам высшего и среднего специального образования обращаться: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</a:t>
            </a: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ачальник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отдела кадров – Вершинина Оксана Николаевна, раб. тел. 8-911-580-04-37, с 9.00 до 16.30</a:t>
            </a:r>
          </a:p>
        </p:txBody>
      </p:sp>
    </p:spTree>
    <p:extLst>
      <p:ext uri="{BB962C8B-B14F-4D97-AF65-F5344CB8AC3E}">
        <p14:creationId xmlns:p14="http://schemas.microsoft.com/office/powerpoint/2010/main" val="1595399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4965" y="785192"/>
            <a:ext cx="9423609" cy="1423062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Государственное бюджетное учреждение здравоохранения архангельской области «Северодвинская городская больница №1»</a:t>
            </a:r>
            <a:r>
              <a:rPr lang="ru-RU" dirty="0">
                <a:latin typeface="Bookman Old Style" panose="02050604050505020204" pitchFamily="18" charset="0"/>
              </a:rPr>
              <a:t/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sz="1200" u="sng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https://www.edu.severodvinsk.ru</a:t>
            </a:r>
            <a:r>
              <a:rPr lang="ru-RU" sz="1200" u="sng" dirty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hlinkClick r:id="rId2"/>
              </a:rPr>
              <a:t>/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4196" y="2394957"/>
            <a:ext cx="609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5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Документы, необходимые для заключения договора о целевом обучении в Северном государственном медицинском университете: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4196" y="3591775"/>
            <a:ext cx="55094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5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Паспорт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274FA4">
                  <a:lumMod val="5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274FA4">
                  <a:lumMod val="5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5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Несовершеннолетний гражданин, желающий заключить договор, обращается в отдел кадров ГБУЗ АО «Северодвинская городская больница №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5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» с одним из родителей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5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(законным представителем).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23162" y="2457618"/>
            <a:ext cx="57164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заключения договора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обращаться по адресу: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Северодвинск, ул. Ломоносова, 47А,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отдел кадров,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  58-73-01, 89523094838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Время приема: 09:00 до 17:00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(перерыв с 12:30 до 13:00)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274FA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671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8148" y="2084948"/>
            <a:ext cx="7790636" cy="2176501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1800" u="sng" dirty="0">
                <a:solidFill>
                  <a:srgbClr val="D9FA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Для заключения договора о целевом обучении обращаться:</a:t>
            </a:r>
            <a:r>
              <a:rPr lang="ru-RU" sz="1800" dirty="0">
                <a:solidFill>
                  <a:srgbClr val="D9FA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1800" dirty="0">
                <a:solidFill>
                  <a:srgbClr val="D9FA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1600" dirty="0">
                <a:solidFill>
                  <a:srgbClr val="D9FAFD"/>
                </a:solidFill>
                <a:latin typeface="Bookman Old Style" panose="02050604050505020204" pitchFamily="18" charset="0"/>
              </a:rPr>
              <a:t>г. Северодвинск, пр. Морской 49 (стационар), приемная главного врача</a:t>
            </a:r>
            <a:br>
              <a:rPr lang="ru-RU" sz="1600" dirty="0">
                <a:solidFill>
                  <a:srgbClr val="D9FAFD"/>
                </a:solidFill>
                <a:latin typeface="Bookman Old Style" panose="02050604050505020204" pitchFamily="18" charset="0"/>
              </a:rPr>
            </a:br>
            <a:r>
              <a:rPr lang="ru-RU" sz="1600" dirty="0">
                <a:solidFill>
                  <a:srgbClr val="D9FAFD"/>
                </a:solidFill>
                <a:latin typeface="Bookman Old Style" panose="02050604050505020204" pitchFamily="18" charset="0"/>
              </a:rPr>
              <a:t>Тел. 8(8184) 53-26-83</a:t>
            </a:r>
            <a:br>
              <a:rPr lang="ru-RU" sz="1600" dirty="0">
                <a:solidFill>
                  <a:srgbClr val="D9FAFD"/>
                </a:solidFill>
                <a:latin typeface="Bookman Old Style" panose="02050604050505020204" pitchFamily="18" charset="0"/>
              </a:rPr>
            </a:br>
            <a:r>
              <a:rPr lang="ru-RU" sz="1600" dirty="0">
                <a:solidFill>
                  <a:srgbClr val="D9FAFD"/>
                </a:solidFill>
                <a:latin typeface="Bookman Old Style" panose="02050604050505020204" pitchFamily="18" charset="0"/>
              </a:rPr>
              <a:t>Время приема: 09.30 – 15.30</a:t>
            </a:r>
            <a:br>
              <a:rPr lang="ru-RU" sz="1600" dirty="0">
                <a:solidFill>
                  <a:srgbClr val="D9FAFD"/>
                </a:solidFill>
                <a:latin typeface="Bookman Old Style" panose="02050604050505020204" pitchFamily="18" charset="0"/>
              </a:rPr>
            </a:br>
            <a:r>
              <a:rPr lang="ru-RU" sz="1600" dirty="0">
                <a:solidFill>
                  <a:srgbClr val="D9FAFD"/>
                </a:solidFill>
                <a:latin typeface="Bookman Old Style" panose="02050604050505020204" pitchFamily="18" charset="0"/>
              </a:rPr>
              <a:t>(перерыв: 12.30 – 13.30)</a:t>
            </a:r>
            <a:br>
              <a:rPr lang="ru-RU" sz="1600" dirty="0">
                <a:solidFill>
                  <a:srgbClr val="D9FAFD"/>
                </a:solidFill>
                <a:latin typeface="Bookman Old Style" panose="02050604050505020204" pitchFamily="18" charset="0"/>
              </a:rPr>
            </a:br>
            <a:endParaRPr lang="ru-RU" sz="1600" dirty="0">
              <a:solidFill>
                <a:srgbClr val="D9FAFD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1154955" y="4261449"/>
            <a:ext cx="10706366" cy="2130725"/>
          </a:xfrm>
        </p:spPr>
        <p:txBody>
          <a:bodyPr>
            <a:normAutofit/>
          </a:bodyPr>
          <a:lstStyle/>
          <a:p>
            <a:r>
              <a:rPr lang="ru-RU" sz="1600" cap="small" dirty="0">
                <a:latin typeface="Bookman Old Style" panose="02050604050505020204" pitchFamily="18" charset="0"/>
              </a:rPr>
              <a:t>Документы, необходимые для заключения договора:</a:t>
            </a:r>
          </a:p>
          <a:p>
            <a:r>
              <a:rPr lang="ru-RU" sz="1600" cap="small" dirty="0">
                <a:latin typeface="Bookman Old Style" panose="02050604050505020204" pitchFamily="18" charset="0"/>
              </a:rPr>
              <a:t>•	Заявление;</a:t>
            </a:r>
          </a:p>
          <a:p>
            <a:r>
              <a:rPr lang="ru-RU" sz="1600" cap="small" dirty="0">
                <a:latin typeface="Bookman Old Style" panose="02050604050505020204" pitchFamily="18" charset="0"/>
              </a:rPr>
              <a:t>•	Копия паспорта гражданина;</a:t>
            </a:r>
          </a:p>
          <a:p>
            <a:r>
              <a:rPr lang="ru-RU" sz="1600" cap="small" dirty="0">
                <a:latin typeface="Bookman Old Style" panose="02050604050505020204" pitchFamily="18" charset="0"/>
              </a:rPr>
              <a:t>*Несовершеннолетний гражданин, желающий заключить договор, обращается с одним из родителей или законным представителем.</a:t>
            </a:r>
          </a:p>
          <a:p>
            <a:r>
              <a:rPr lang="ru-RU" sz="1600" cap="small" dirty="0">
                <a:latin typeface="Bookman Old Style" panose="02050604050505020204" pitchFamily="18" charset="0"/>
              </a:rPr>
              <a:t>*Прием документов открыт по 19.06.2023</a:t>
            </a:r>
          </a:p>
          <a:p>
            <a:endParaRPr lang="ru-RU" sz="16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7583" y="477268"/>
            <a:ext cx="1571625" cy="1555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726579" y="646983"/>
            <a:ext cx="73922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1016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ГБУЗ АО «Северодвинская городская клиническая больница № 2 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1016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скорой медицинской помощи»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679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534" y="955457"/>
            <a:ext cx="10414660" cy="18827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       </a:t>
            </a:r>
            <a:br>
              <a:rPr lang="ru-RU" b="1" dirty="0"/>
            </a:br>
            <a:r>
              <a:rPr lang="ru-RU" b="1" dirty="0"/>
              <a:t>   ФГБУЗ ЦМСЧ №58 ФМБА </a:t>
            </a:r>
            <a:r>
              <a:rPr lang="ru-RU" b="1" dirty="0" err="1"/>
              <a:t>РОССии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   </a:t>
            </a:r>
            <a:r>
              <a:rPr lang="ru-RU" sz="3300" dirty="0"/>
              <a:t>https://цмсч58.рф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5133" y="1390393"/>
            <a:ext cx="7075695" cy="5467608"/>
          </a:xfrm>
        </p:spPr>
        <p:txBody>
          <a:bodyPr>
            <a:noAutofit/>
          </a:bodyPr>
          <a:lstStyle/>
          <a:p>
            <a:pPr algn="ctr" fontAlgn="base">
              <a:spcBef>
                <a:spcPts val="0"/>
              </a:spcBef>
            </a:pPr>
            <a:endParaRPr lang="ru-RU" sz="1600" b="1" dirty="0"/>
          </a:p>
          <a:p>
            <a:pPr algn="ctr" fontAlgn="base">
              <a:spcBef>
                <a:spcPts val="0"/>
              </a:spcBef>
            </a:pPr>
            <a:r>
              <a:rPr lang="ru-RU" sz="1500" b="1" dirty="0"/>
              <a:t>Для включения в список лиц, направляемых на подготовку по программе </a:t>
            </a:r>
            <a:r>
              <a:rPr lang="ru-RU" sz="1500" b="1" dirty="0" err="1"/>
              <a:t>специалитета</a:t>
            </a:r>
            <a:r>
              <a:rPr lang="ru-RU" sz="1500" b="1" dirty="0"/>
              <a:t> по специальности «Лечебное дело» абитуриенту необходимо лично обратиться в учреждение в отдел кадров в период </a:t>
            </a:r>
            <a:r>
              <a:rPr lang="ru-RU" sz="1500" b="1" u="sng" dirty="0"/>
              <a:t>с 1 февраля по 31 мая</a:t>
            </a:r>
            <a:r>
              <a:rPr lang="ru-RU" sz="1500" b="1" dirty="0"/>
              <a:t>, написать заявление на имя руководителя учреждения о включении в список кандидатов на целевое обучение. </a:t>
            </a:r>
          </a:p>
          <a:p>
            <a:pPr algn="ctr" fontAlgn="base"/>
            <a:r>
              <a:rPr lang="ru-RU" sz="1500" b="1" u="sng" dirty="0"/>
              <a:t>Отбор претендентов на целевое обучение включает этапы:</a:t>
            </a:r>
          </a:p>
          <a:p>
            <a:pPr marL="457200" indent="-457200" fontAlgn="base">
              <a:buAutoNum type="arabicPeriod"/>
            </a:pPr>
            <a:r>
              <a:rPr lang="ru-RU" sz="1500" b="1" dirty="0"/>
              <a:t>прием документов граждан, изъявивших желание принять участие в отборе на заключение договора о целевом обучении;</a:t>
            </a:r>
          </a:p>
          <a:p>
            <a:pPr marL="457200" indent="-457200" fontAlgn="base">
              <a:buAutoNum type="arabicPeriod"/>
            </a:pPr>
            <a:r>
              <a:rPr lang="ru-RU" sz="1500" b="1" dirty="0"/>
              <a:t>проведение отбора граждан, претендующих на заключение договора о целевом обучении, согласование кандидатур с ФМБА России;</a:t>
            </a:r>
          </a:p>
          <a:p>
            <a:pPr marL="457200" indent="-457200" fontAlgn="base">
              <a:buAutoNum type="arabicPeriod"/>
            </a:pPr>
            <a:r>
              <a:rPr lang="ru-RU" sz="1500" b="1" dirty="0"/>
              <a:t>подписание договора о целевом обучении с гражданами, успешно прошедшими отбор.</a:t>
            </a:r>
          </a:p>
          <a:p>
            <a:pPr algn="ctr" fontAlgn="base">
              <a:spcAft>
                <a:spcPts val="0"/>
              </a:spcAft>
            </a:pPr>
            <a:r>
              <a:rPr lang="ru-RU" sz="1500" b="1" u="sng" dirty="0"/>
              <a:t>По окончании учебы гражданин, заключивший договор о целевом обучении, обязан заключить трудовой договор и отработать в учреждении в должности врача по специальности, </a:t>
            </a:r>
          </a:p>
          <a:p>
            <a:pPr algn="ctr" fontAlgn="base">
              <a:spcAft>
                <a:spcPts val="0"/>
              </a:spcAft>
            </a:pPr>
            <a:r>
              <a:rPr lang="ru-RU" sz="1500" b="1" u="sng" dirty="0"/>
              <a:t>полученной в ходе подготовки, не менее 3 лет.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596" y="4219199"/>
            <a:ext cx="3842223" cy="23018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88333" y="1754947"/>
            <a:ext cx="42513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Заместитель начальника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по правовым и кадровым вопросам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Алифировец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Ольга Александровна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Контактный телефон: </a:t>
            </a:r>
            <a:r>
              <a:rPr kumimoji="0" lang="ru-RU" sz="1600" b="1" i="1" u="sng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8-911-553-1400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Эл. почта: </a:t>
            </a:r>
            <a:r>
              <a:rPr kumimoji="0" lang="ru-RU" sz="1600" b="1" i="1" u="sng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alifirovec.oa@med58.ru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7" y="237506"/>
            <a:ext cx="1331296" cy="1152887"/>
          </a:xfrm>
          <a:prstGeom prst="rect">
            <a:avLst/>
          </a:prstGeom>
          <a:gradFill>
            <a:gsLst>
              <a:gs pos="10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</p:pic>
    </p:spTree>
    <p:extLst>
      <p:ext uri="{BB962C8B-B14F-4D97-AF65-F5344CB8AC3E}">
        <p14:creationId xmlns:p14="http://schemas.microsoft.com/office/powerpoint/2010/main" val="40346919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Соседство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Arctic_CEA_3</Template>
  <TotalTime>13128</TotalTime>
  <Words>340</Words>
  <Application>Microsoft Office PowerPoint</Application>
  <PresentationFormat>Широкоэкранный</PresentationFormat>
  <Paragraphs>65</Paragraphs>
  <Slides>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</vt:i4>
      </vt:variant>
    </vt:vector>
  </HeadingPairs>
  <TitlesOfParts>
    <vt:vector size="24" baseType="lpstr">
      <vt:lpstr>Century Gothic</vt:lpstr>
      <vt:lpstr>Trebuchet MS</vt:lpstr>
      <vt:lpstr>Tw Cen MT</vt:lpstr>
      <vt:lpstr>Wingdings 3</vt:lpstr>
      <vt:lpstr>Calibri</vt:lpstr>
      <vt:lpstr>Bookman Old Style</vt:lpstr>
      <vt:lpstr>Times New Roman</vt:lpstr>
      <vt:lpstr>Calibri Light</vt:lpstr>
      <vt:lpstr>Constantia</vt:lpstr>
      <vt:lpstr>Cambria</vt:lpstr>
      <vt:lpstr>Arial</vt:lpstr>
      <vt:lpstr>Соседство</vt:lpstr>
      <vt:lpstr>Тема Office</vt:lpstr>
      <vt:lpstr>Сектор</vt:lpstr>
      <vt:lpstr>Ион</vt:lpstr>
      <vt:lpstr>Капля</vt:lpstr>
      <vt:lpstr>УПРАВЛЕНИЕ ОБРАЗОВАНИЯ  АДМИНИСТРАЦИИ СЕВЕРОДВИНСКА https://www.edu.severodvinsk.ru/ 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Государственное бюджетное учреждение здравоохранения архангельской области «Северодвинская городская больница №1» https://www.edu.severodvinsk.ru/ </vt:lpstr>
      <vt:lpstr>Для заключения договора о целевом обучении обращаться: г. Северодвинск, пр. Морской 49 (стационар), приемная главного врача Тел. 8(8184) 53-26-83 Время приема: 09.30 – 15.30 (перерыв: 12.30 – 13.30) </vt:lpstr>
      <vt:lpstr>               ФГБУЗ ЦМСЧ №58 ФМБА РОССии    https://цмсч58.рф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Хлестачев Роман Валерьевич</dc:creator>
  <cp:lastModifiedBy>Людмила А. Коржева</cp:lastModifiedBy>
  <cp:revision>1081</cp:revision>
  <cp:lastPrinted>2017-06-26T09:44:35Z</cp:lastPrinted>
  <dcterms:created xsi:type="dcterms:W3CDTF">2012-06-21T07:34:02Z</dcterms:created>
  <dcterms:modified xsi:type="dcterms:W3CDTF">2023-06-14T07:32:38Z</dcterms:modified>
</cp:coreProperties>
</file>