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961" r:id="rId1"/>
  </p:sldMasterIdLst>
  <p:notesMasterIdLst>
    <p:notesMasterId r:id="rId22"/>
  </p:notesMasterIdLst>
  <p:handoutMasterIdLst>
    <p:handoutMasterId r:id="rId23"/>
  </p:handoutMasterIdLst>
  <p:sldIdLst>
    <p:sldId id="260" r:id="rId2"/>
    <p:sldId id="555" r:id="rId3"/>
    <p:sldId id="580" r:id="rId4"/>
    <p:sldId id="578" r:id="rId5"/>
    <p:sldId id="590" r:id="rId6"/>
    <p:sldId id="582" r:id="rId7"/>
    <p:sldId id="614" r:id="rId8"/>
    <p:sldId id="613" r:id="rId9"/>
    <p:sldId id="615" r:id="rId10"/>
    <p:sldId id="616" r:id="rId11"/>
    <p:sldId id="617" r:id="rId12"/>
    <p:sldId id="618" r:id="rId13"/>
    <p:sldId id="619" r:id="rId14"/>
    <p:sldId id="620" r:id="rId15"/>
    <p:sldId id="621" r:id="rId16"/>
    <p:sldId id="622" r:id="rId17"/>
    <p:sldId id="623" r:id="rId18"/>
    <p:sldId id="624" r:id="rId19"/>
    <p:sldId id="573" r:id="rId20"/>
    <p:sldId id="589" r:id="rId21"/>
  </p:sldIdLst>
  <p:sldSz cx="12192000" cy="6858000"/>
  <p:notesSz cx="6858000" cy="9947275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Trebuchet MS" panose="020B0603020202020204" pitchFamily="34" charset="0"/>
      <p:regular r:id="rId32"/>
      <p:bold r:id="rId33"/>
      <p:italic r:id="rId34"/>
      <p:boldItalic r:id="rId35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аршин Вячеслав Павлинович" initials="ПВП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00"/>
    <a:srgbClr val="002060"/>
    <a:srgbClr val="002056"/>
    <a:srgbClr val="242852"/>
    <a:srgbClr val="467299"/>
    <a:srgbClr val="242820"/>
    <a:srgbClr val="000099"/>
    <a:srgbClr val="3333C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3" autoAdjust="0"/>
    <p:restoredTop sz="93764" autoAdjust="0"/>
  </p:normalViewPr>
  <p:slideViewPr>
    <p:cSldViewPr>
      <p:cViewPr varScale="1">
        <p:scale>
          <a:sx n="106" d="100"/>
          <a:sy n="106" d="100"/>
        </p:scale>
        <p:origin x="492" y="102"/>
      </p:cViewPr>
      <p:guideLst>
        <p:guide orient="horz" pos="2160"/>
        <p:guide pos="512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71800" cy="497365"/>
          </a:xfrm>
          <a:prstGeom prst="rect">
            <a:avLst/>
          </a:prstGeom>
        </p:spPr>
        <p:txBody>
          <a:bodyPr vert="horz" lIns="91853" tIns="45925" rIns="91853" bIns="4592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5" y="3"/>
            <a:ext cx="2971800" cy="497365"/>
          </a:xfrm>
          <a:prstGeom prst="rect">
            <a:avLst/>
          </a:prstGeom>
        </p:spPr>
        <p:txBody>
          <a:bodyPr vert="horz" lIns="91853" tIns="45925" rIns="91853" bIns="45925" rtlCol="0"/>
          <a:lstStyle>
            <a:lvl1pPr algn="r">
              <a:defRPr sz="1200"/>
            </a:lvl1pPr>
          </a:lstStyle>
          <a:p>
            <a:fld id="{6C8D1092-37F3-4CBE-94CC-6C5A8EE5C6FC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8188"/>
            <a:ext cx="2971800" cy="497365"/>
          </a:xfrm>
          <a:prstGeom prst="rect">
            <a:avLst/>
          </a:prstGeom>
        </p:spPr>
        <p:txBody>
          <a:bodyPr vert="horz" lIns="91853" tIns="45925" rIns="91853" bIns="4592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5" y="9448188"/>
            <a:ext cx="2971800" cy="497365"/>
          </a:xfrm>
          <a:prstGeom prst="rect">
            <a:avLst/>
          </a:prstGeom>
        </p:spPr>
        <p:txBody>
          <a:bodyPr vert="horz" lIns="91853" tIns="45925" rIns="91853" bIns="45925" rtlCol="0" anchor="b"/>
          <a:lstStyle>
            <a:lvl1pPr algn="r">
              <a:defRPr sz="1200"/>
            </a:lvl1pPr>
          </a:lstStyle>
          <a:p>
            <a:fld id="{9520A16D-F0CD-4F92-9B45-03C89D18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085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71800" cy="497365"/>
          </a:xfrm>
          <a:prstGeom prst="rect">
            <a:avLst/>
          </a:prstGeom>
        </p:spPr>
        <p:txBody>
          <a:bodyPr vert="horz" lIns="91853" tIns="45925" rIns="91853" bIns="459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3"/>
            <a:ext cx="2971800" cy="497365"/>
          </a:xfrm>
          <a:prstGeom prst="rect">
            <a:avLst/>
          </a:prstGeom>
        </p:spPr>
        <p:txBody>
          <a:bodyPr vert="horz" lIns="91853" tIns="45925" rIns="91853" bIns="4592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6D7D13-BA4D-4483-8557-C1AAB9AA9473}" type="datetimeFigureOut">
              <a:rPr lang="ru-RU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7713"/>
            <a:ext cx="662940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3" tIns="45925" rIns="91853" bIns="45925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5"/>
          </a:xfrm>
          <a:prstGeom prst="rect">
            <a:avLst/>
          </a:prstGeom>
        </p:spPr>
        <p:txBody>
          <a:bodyPr vert="horz" lIns="91853" tIns="45925" rIns="91853" bIns="4592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8188"/>
            <a:ext cx="2971800" cy="497365"/>
          </a:xfrm>
          <a:prstGeom prst="rect">
            <a:avLst/>
          </a:prstGeom>
        </p:spPr>
        <p:txBody>
          <a:bodyPr vert="horz" lIns="91853" tIns="45925" rIns="91853" bIns="459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9448188"/>
            <a:ext cx="2971800" cy="497365"/>
          </a:xfrm>
          <a:prstGeom prst="rect">
            <a:avLst/>
          </a:prstGeom>
        </p:spPr>
        <p:txBody>
          <a:bodyPr vert="horz" lIns="91853" tIns="45925" rIns="91853" bIns="4592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45B13F-6651-4E8E-A117-B6DE46220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7713"/>
            <a:ext cx="6629400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898663-EBF8-42F9-AF06-B6E375A07FD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202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54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</a:t>
            </a:r>
            <a:r>
              <a:rPr lang="ru-RU" baseline="0" dirty="0"/>
              <a:t> вступления в действие изменений необходимо было заключать два двухсторонних договора:</a:t>
            </a:r>
          </a:p>
          <a:p>
            <a:r>
              <a:rPr lang="ru-RU" baseline="0" dirty="0"/>
              <a:t>гражданин — заказчик</a:t>
            </a:r>
          </a:p>
          <a:p>
            <a:r>
              <a:rPr lang="ru-RU" baseline="0" dirty="0"/>
              <a:t>заказчик — образовательная организация.</a:t>
            </a:r>
          </a:p>
          <a:p>
            <a:endParaRPr lang="ru-RU" baseline="0" dirty="0"/>
          </a:p>
          <a:p>
            <a:r>
              <a:rPr lang="ru-RU" baseline="0" dirty="0"/>
              <a:t>После вступления изменений в законную силу</a:t>
            </a:r>
          </a:p>
          <a:p>
            <a:r>
              <a:rPr lang="ru-RU" baseline="0" dirty="0"/>
              <a:t>по инициативе заказчика и (или) гражданина в число сторон договора включаются: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организация, осуществляющая образовательную деятельность;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и (или) организация-работодатель.</a:t>
            </a:r>
          </a:p>
          <a:p>
            <a:pPr marL="0" indent="0">
              <a:buFontTx/>
              <a:buNone/>
            </a:pPr>
            <a:endParaRPr lang="ru-RU" baseline="0" dirty="0"/>
          </a:p>
          <a:p>
            <a:pPr marL="0" indent="0">
              <a:buFontTx/>
              <a:buNone/>
            </a:pPr>
            <a:r>
              <a:rPr lang="ru-RU" baseline="0" dirty="0"/>
              <a:t>Договор, заключенный гражданином , поступающим на обучение, может предусматривать: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прием гражданина на целевое обучение;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целевое обучение гражданина без приема на ЦО.</a:t>
            </a:r>
          </a:p>
          <a:p>
            <a:pPr marL="0" indent="0">
              <a:buFontTx/>
              <a:buNone/>
            </a:pPr>
            <a:endParaRPr lang="ru-RU" baseline="0" dirty="0"/>
          </a:p>
          <a:p>
            <a:pPr marL="0" indent="0">
              <a:buFontTx/>
              <a:buNone/>
            </a:pPr>
            <a:r>
              <a:rPr lang="ru-RU" baseline="0" dirty="0"/>
              <a:t>Договор о целевом обучении должен содержать все необходимые условия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915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7713"/>
            <a:ext cx="6629400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32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7713"/>
            <a:ext cx="6629400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763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7713"/>
            <a:ext cx="6629400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32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7713"/>
            <a:ext cx="6629400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269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7713"/>
            <a:ext cx="6629400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898663-EBF8-42F9-AF06-B6E375A07FD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924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7713"/>
            <a:ext cx="6629400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898663-EBF8-42F9-AF06-B6E375A07FD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024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7713"/>
            <a:ext cx="6629400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952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908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</a:t>
            </a:r>
            <a:r>
              <a:rPr lang="ru-RU" baseline="0" dirty="0"/>
              <a:t> вступления в действие изменений необходимо было заключать два двухсторонних договора:</a:t>
            </a:r>
          </a:p>
          <a:p>
            <a:r>
              <a:rPr lang="ru-RU" baseline="0" dirty="0"/>
              <a:t>гражданин — заказчик</a:t>
            </a:r>
          </a:p>
          <a:p>
            <a:r>
              <a:rPr lang="ru-RU" baseline="0" dirty="0"/>
              <a:t>заказчик — образовательная организация.</a:t>
            </a:r>
          </a:p>
          <a:p>
            <a:endParaRPr lang="ru-RU" baseline="0" dirty="0"/>
          </a:p>
          <a:p>
            <a:r>
              <a:rPr lang="ru-RU" baseline="0" dirty="0"/>
              <a:t>После вступления изменений в законную силу</a:t>
            </a:r>
          </a:p>
          <a:p>
            <a:r>
              <a:rPr lang="ru-RU" baseline="0" dirty="0"/>
              <a:t>по инициативе заказчика и (или) гражданина в число сторон договора включаются: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организация, осуществляющая образовательную деятельность;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и (или) организация-работодатель.</a:t>
            </a:r>
          </a:p>
          <a:p>
            <a:pPr marL="0" indent="0">
              <a:buFontTx/>
              <a:buNone/>
            </a:pPr>
            <a:endParaRPr lang="ru-RU" baseline="0" dirty="0"/>
          </a:p>
          <a:p>
            <a:pPr marL="0" indent="0">
              <a:buFontTx/>
              <a:buNone/>
            </a:pPr>
            <a:r>
              <a:rPr lang="ru-RU" baseline="0" dirty="0"/>
              <a:t>Договор, заключенный гражданином , поступающим на обучение, может предусматривать: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прием гражданина на целевое обучение;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целевое обучение гражданина без приема на ЦО.</a:t>
            </a:r>
          </a:p>
          <a:p>
            <a:pPr marL="0" indent="0">
              <a:buFontTx/>
              <a:buNone/>
            </a:pPr>
            <a:endParaRPr lang="ru-RU" baseline="0" dirty="0"/>
          </a:p>
          <a:p>
            <a:pPr marL="0" indent="0">
              <a:buFontTx/>
              <a:buNone/>
            </a:pPr>
            <a:r>
              <a:rPr lang="ru-RU" baseline="0" dirty="0"/>
              <a:t>Договор о целевом обучении должен содержать все необходимые условия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994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</a:t>
            </a:r>
            <a:r>
              <a:rPr lang="ru-RU" baseline="0" dirty="0"/>
              <a:t> вступления в действие изменений необходимо было заключать два двухсторонних договора:</a:t>
            </a:r>
          </a:p>
          <a:p>
            <a:r>
              <a:rPr lang="ru-RU" baseline="0" dirty="0"/>
              <a:t>гражданин — заказчик</a:t>
            </a:r>
          </a:p>
          <a:p>
            <a:r>
              <a:rPr lang="ru-RU" baseline="0" dirty="0"/>
              <a:t>заказчик — образовательная организация.</a:t>
            </a:r>
          </a:p>
          <a:p>
            <a:endParaRPr lang="ru-RU" baseline="0" dirty="0"/>
          </a:p>
          <a:p>
            <a:r>
              <a:rPr lang="ru-RU" baseline="0" dirty="0"/>
              <a:t>После вступления изменений в законную силу</a:t>
            </a:r>
          </a:p>
          <a:p>
            <a:r>
              <a:rPr lang="ru-RU" baseline="0" dirty="0"/>
              <a:t>по инициативе заказчика и (или) гражданина в число сторон договора включаются: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организация, осуществляющая образовательную деятельность;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и (или) организация-работодатель.</a:t>
            </a:r>
          </a:p>
          <a:p>
            <a:pPr marL="0" indent="0">
              <a:buFontTx/>
              <a:buNone/>
            </a:pPr>
            <a:endParaRPr lang="ru-RU" baseline="0" dirty="0"/>
          </a:p>
          <a:p>
            <a:pPr marL="0" indent="0">
              <a:buFontTx/>
              <a:buNone/>
            </a:pPr>
            <a:r>
              <a:rPr lang="ru-RU" baseline="0" dirty="0"/>
              <a:t>Договор, заключенный гражданином , поступающим на обучение, может предусматривать: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прием гражданина на целевое обучение;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целевое обучение гражданина без приема на ЦО.</a:t>
            </a:r>
          </a:p>
          <a:p>
            <a:pPr marL="0" indent="0">
              <a:buFontTx/>
              <a:buNone/>
            </a:pPr>
            <a:endParaRPr lang="ru-RU" baseline="0" dirty="0"/>
          </a:p>
          <a:p>
            <a:pPr marL="0" indent="0">
              <a:buFontTx/>
              <a:buNone/>
            </a:pPr>
            <a:r>
              <a:rPr lang="ru-RU" baseline="0" dirty="0"/>
              <a:t>Договор о целевом обучении должен содержать все необходимые условия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280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4"/>
            <a:ext cx="10058400" cy="2593975"/>
          </a:xfrm>
          <a:prstGeom prst="rect">
            <a:avLst/>
          </a:prstGeom>
        </p:spPr>
        <p:txBody>
          <a:bodyPr anchor="b"/>
          <a:lstStyle>
            <a:lvl1pPr>
              <a:defRPr sz="4400">
                <a:ln>
                  <a:noFill/>
                </a:ln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474871" y="1584961"/>
            <a:ext cx="2438399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30" y="3987801"/>
            <a:ext cx="2367281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235C06F0-3D51-4BA5-830C-59ECD902201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500" y="274638"/>
            <a:ext cx="9186101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474871" y="1584961"/>
            <a:ext cx="2438399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30" y="3987801"/>
            <a:ext cx="2367281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9E5E1-543C-46E2-B717-AAC91C2CC3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5486400"/>
            <a:ext cx="10212916" cy="1168400"/>
          </a:xfrm>
          <a:prstGeom prst="rect">
            <a:avLst/>
          </a:prstGeom>
        </p:spPr>
        <p:txBody>
          <a:bodyPr anchor="t"/>
          <a:lstStyle>
            <a:lvl1pPr algn="l">
              <a:defRPr sz="3600" b="0" cap="all"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3852863"/>
            <a:ext cx="8180916" cy="1633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474871" y="1584961"/>
            <a:ext cx="2438399" cy="487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30" y="3987801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2598-93FB-4807-8CEB-3B7C124FF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500" y="274638"/>
            <a:ext cx="918610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1" y="1536192"/>
            <a:ext cx="4876800" cy="4590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10474871" y="1584961"/>
            <a:ext cx="2438399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10510430" y="3987801"/>
            <a:ext cx="2367281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4F5E9-8269-4B73-93B1-C3ED776F5F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500" y="274638"/>
            <a:ext cx="918610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1" y="1535113"/>
            <a:ext cx="48768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1" y="2174875"/>
            <a:ext cx="48768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10474871" y="1584961"/>
            <a:ext cx="2438399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10510430" y="3987801"/>
            <a:ext cx="2367281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1DC7A-3E97-4843-B8AC-92E6DFDF5D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07568" y="253554"/>
            <a:ext cx="9361040" cy="56207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rot="5400000">
            <a:off x="7067448" y="-4044372"/>
            <a:ext cx="0" cy="9720000"/>
          </a:xfrm>
          <a:prstGeom prst="line">
            <a:avLst/>
          </a:prstGeom>
          <a:ln w="47625">
            <a:gradFill>
              <a:gsLst>
                <a:gs pos="45000">
                  <a:schemeClr val="accent2"/>
                </a:gs>
                <a:gs pos="0">
                  <a:schemeClr val="bg1"/>
                </a:gs>
                <a:gs pos="100000">
                  <a:schemeClr val="tx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A2598-93FB-4807-8CEB-3B7C124FF51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559496" y="3068960"/>
            <a:ext cx="9361040" cy="56207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1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10474871" y="1584961"/>
            <a:ext cx="2438399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10510430" y="3987801"/>
            <a:ext cx="2367281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EACBB-6FDA-4B10-88FE-72C10D47163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39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/>
          <p:cNvSpPr/>
          <p:nvPr userDrawn="1"/>
        </p:nvSpPr>
        <p:spPr>
          <a:xfrm rot="16200000">
            <a:off x="10882621" y="5555147"/>
            <a:ext cx="836712" cy="1768996"/>
          </a:xfrm>
          <a:prstGeom prst="rtTriangl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8609" y="6381329"/>
            <a:ext cx="480924" cy="352896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fld id="{96AA2598-93FB-4807-8CEB-3B7C124FF51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Прямоугольный треугольник 13"/>
          <p:cNvSpPr/>
          <p:nvPr userDrawn="1"/>
        </p:nvSpPr>
        <p:spPr>
          <a:xfrm rot="10800000" flipH="1">
            <a:off x="0" y="-1"/>
            <a:ext cx="835200" cy="1767600"/>
          </a:xfrm>
          <a:prstGeom prst="rtTriangl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/>
          <p:cNvSpPr/>
          <p:nvPr userDrawn="1"/>
        </p:nvSpPr>
        <p:spPr>
          <a:xfrm rot="5400000">
            <a:off x="466200" y="-466201"/>
            <a:ext cx="835200" cy="1767600"/>
          </a:xfrm>
          <a:prstGeom prst="rtTriangl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D:\мои документы\логотип-САФУ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258" y="116633"/>
            <a:ext cx="967404" cy="64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02FBFD-2326-753F-C079-F1080857B7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3429"/>
          <a:stretch/>
        </p:blipFill>
        <p:spPr>
          <a:xfrm>
            <a:off x="10200456" y="44624"/>
            <a:ext cx="797456" cy="839995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0E4F69D-1566-A127-F191-3FD5C8D082F7}"/>
              </a:ext>
            </a:extLst>
          </p:cNvPr>
          <p:cNvSpPr txBox="1">
            <a:spLocks/>
          </p:cNvSpPr>
          <p:nvPr/>
        </p:nvSpPr>
        <p:spPr bwMode="auto">
          <a:xfrm>
            <a:off x="1727770" y="2060848"/>
            <a:ext cx="8856984" cy="19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altLang="ru-RU" sz="3800" b="1" dirty="0">
                <a:solidFill>
                  <a:srgbClr val="002060"/>
                </a:solidFill>
              </a:rPr>
              <a:t>О приеме в рамках квоты приема на целевое обучение в вузах, подведомственных Минобрнауки РФ</a:t>
            </a:r>
            <a:br>
              <a:rPr lang="ru-RU" altLang="ru-RU" sz="3800" b="1" dirty="0">
                <a:solidFill>
                  <a:srgbClr val="002060"/>
                </a:solidFill>
              </a:rPr>
            </a:br>
            <a:br>
              <a:rPr lang="ru-RU" altLang="ru-RU" sz="3800" b="1" dirty="0">
                <a:solidFill>
                  <a:srgbClr val="002060"/>
                </a:solidFill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Варнавская Ольга Владимировна, 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директор центра информационных технологий,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заместитель ответственного секретаря приемной комиссии САФУ</a:t>
            </a:r>
            <a:endParaRPr lang="ru-RU" altLang="ru-RU" sz="3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142743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33045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Санкции за неисполнение обязательств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143672" y="1634626"/>
            <a:ext cx="3492000" cy="100811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</a:rPr>
              <a:t>Не исполнено обязательство</a:t>
            </a:r>
            <a:b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sz="1500" b="1" dirty="0">
                <a:solidFill>
                  <a:srgbClr val="00B050"/>
                </a:solidFill>
                <a:latin typeface="Trebuchet MS" panose="020B0603020202020204" pitchFamily="34" charset="0"/>
              </a:rPr>
              <a:t>по трудоустройству 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</a:rPr>
              <a:t>гражданина</a:t>
            </a:r>
            <a:endParaRPr lang="ru-RU" sz="15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628684" y="1634626"/>
            <a:ext cx="3492000" cy="100811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ru-RU" sz="1500" spc="-70" dirty="0">
                <a:solidFill>
                  <a:srgbClr val="002060"/>
                </a:solidFill>
                <a:latin typeface="Trebuchet MS" panose="020B0603020202020204" pitchFamily="34" charset="0"/>
              </a:rPr>
              <a:t>Не исполнено обязательство</a:t>
            </a:r>
            <a:br>
              <a:rPr lang="ru-RU" sz="1500" spc="-70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sz="1500" b="1" spc="-70" dirty="0">
                <a:solidFill>
                  <a:srgbClr val="00B050"/>
                </a:solidFill>
                <a:latin typeface="Trebuchet MS" panose="020B0603020202020204" pitchFamily="34" charset="0"/>
              </a:rPr>
              <a:t>по освоению образовательной программы </a:t>
            </a:r>
            <a:r>
              <a:rPr lang="ru-RU" sz="1500" b="1" spc="-70" dirty="0">
                <a:solidFill>
                  <a:srgbClr val="002060"/>
                </a:solidFill>
                <a:latin typeface="Trebuchet MS" panose="020B0603020202020204" pitchFamily="34" charset="0"/>
              </a:rPr>
              <a:t>и\или </a:t>
            </a:r>
            <a:r>
              <a:rPr lang="ru-RU" sz="1500" b="1" spc="-70" dirty="0">
                <a:solidFill>
                  <a:srgbClr val="00B050"/>
                </a:solidFill>
                <a:latin typeface="Trebuchet MS" panose="020B0603020202020204" pitchFamily="34" charset="0"/>
              </a:rPr>
              <a:t>осуществлению трудовой деятельности в течение 3 лет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143672" y="2642738"/>
            <a:ext cx="3492000" cy="12961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</a:rPr>
              <a:t>Компенсация гражданину в размере </a:t>
            </a:r>
            <a:r>
              <a:rPr lang="ru-RU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трехкратной среднемесячной начисленной заработной платы</a:t>
            </a:r>
            <a:endParaRPr lang="ru-RU" sz="1500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</a:rPr>
              <a:t>в субъекте РФ, куда должен был быть трудоустроен гражданин </a:t>
            </a:r>
            <a:endParaRPr lang="ru-RU" sz="15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628684" y="2642738"/>
            <a:ext cx="3492000" cy="12961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ru-RU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Возмещение заказчику расходов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</a:rPr>
              <a:t>, связанных с предоставлением</a:t>
            </a:r>
            <a:b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</a:rPr>
              <a:t>мер поддержки</a:t>
            </a:r>
            <a:endParaRPr lang="ru-RU" sz="15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143672" y="1268760"/>
            <a:ext cx="3485012" cy="364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Заказчиком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628684" y="1274586"/>
            <a:ext cx="3347224" cy="364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Гражданином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55440" y="2780928"/>
            <a:ext cx="1584176" cy="1006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550" dirty="0">
                <a:solidFill>
                  <a:srgbClr val="002060"/>
                </a:solidFill>
                <a:latin typeface="Trebuchet MS" panose="020B0603020202020204" pitchFamily="34" charset="0"/>
              </a:rPr>
              <a:t>В случае </a:t>
            </a:r>
            <a:r>
              <a:rPr lang="ru-RU" sz="1550" b="1" dirty="0">
                <a:solidFill>
                  <a:srgbClr val="FF0000"/>
                </a:solidFill>
                <a:latin typeface="Trebuchet MS" panose="020B0603020202020204" pitchFamily="34" charset="0"/>
              </a:rPr>
              <a:t>приема</a:t>
            </a:r>
            <a:br>
              <a:rPr lang="ru-RU" sz="1550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sz="1550" dirty="0">
                <a:solidFill>
                  <a:srgbClr val="002060"/>
                </a:solidFill>
                <a:latin typeface="Trebuchet MS" panose="020B0603020202020204" pitchFamily="34" charset="0"/>
              </a:rPr>
              <a:t>на целевое обучение</a:t>
            </a:r>
            <a:endParaRPr lang="ru-RU" sz="155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43671" y="4082898"/>
            <a:ext cx="6958145" cy="12961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ru-RU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Кроме того, сторона, не исполнившая обязательство, выплачивает штраф в размере фактических расходов федерального бюджета, осуществленных на обучение гражданина в организации, осуществляющей образовательную</a:t>
            </a:r>
          </a:p>
          <a:p>
            <a:pPr algn="ctr"/>
            <a:r>
              <a:rPr lang="ru-RU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деятельность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004FBD-9152-97DA-D5C4-B184CD32AD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3429"/>
          <a:stretch/>
        </p:blipFill>
        <p:spPr>
          <a:xfrm>
            <a:off x="10200456" y="44624"/>
            <a:ext cx="797456" cy="83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9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8" grpId="0" animBg="1"/>
      <p:bldP spid="29" grpId="0" animBg="1"/>
      <p:bldP spid="31" grpId="0" animBg="1"/>
      <p:bldP spid="36" grpId="0"/>
      <p:bldP spid="39" grpId="0"/>
      <p:bldP spid="12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87016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33045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Основные положения договора о ЦО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21682" y="1136480"/>
            <a:ext cx="2251766" cy="566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Содержание договора</a:t>
            </a:r>
            <a:endParaRPr lang="ru-RU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73448" y="1134569"/>
            <a:ext cx="6515040" cy="56623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ru-RU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Договор содержит все необходимые условия</a:t>
            </a:r>
            <a:endParaRPr lang="ru-RU" sz="20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21682" y="1702719"/>
            <a:ext cx="2251766" cy="936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Заказчик</a:t>
            </a:r>
            <a:endParaRPr lang="ru-RU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73448" y="1700807"/>
            <a:ext cx="6515040" cy="93610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ru-RU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Договор заключен с заказчиком, указанным</a:t>
            </a:r>
            <a:br>
              <a:rPr lang="ru-RU" sz="2000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в статье 71.1 Федерального закона «Об образовании</a:t>
            </a:r>
            <a:br>
              <a:rPr lang="ru-RU" sz="2000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в Российской Федерации</a:t>
            </a:r>
            <a:endParaRPr lang="ru-RU" sz="20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21682" y="2638821"/>
            <a:ext cx="2251766" cy="934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Специальность, направление подготовки</a:t>
            </a:r>
            <a:endParaRPr lang="ru-RU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73448" y="2636911"/>
            <a:ext cx="6515040" cy="93610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ru-RU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В договоре указана специальность или направление подготовки, по которым </a:t>
            </a:r>
            <a:r>
              <a:rPr lang="ru-RU" sz="2000">
                <a:solidFill>
                  <a:srgbClr val="002060"/>
                </a:solidFill>
                <a:latin typeface="Trebuchet MS" panose="020B0603020202020204" pitchFamily="34" charset="0"/>
              </a:rPr>
              <a:t>установлена квота</a:t>
            </a:r>
            <a:endParaRPr lang="ru-RU" sz="20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21682" y="3574927"/>
            <a:ext cx="2251766" cy="934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Форма обучения</a:t>
            </a:r>
            <a:endParaRPr lang="ru-RU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73448" y="3573015"/>
            <a:ext cx="6515040" cy="93610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ru-RU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Гражданин поступает на обучение по форме обучения, указанной в договоре (если в договоре указана форма обучения)</a:t>
            </a:r>
            <a:endParaRPr lang="ru-RU" sz="20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19410" y="4511031"/>
            <a:ext cx="2251766" cy="934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Организация, </a:t>
            </a:r>
            <a:r>
              <a:rPr lang="ru-RU" sz="2000" b="1" dirty="0" err="1">
                <a:solidFill>
                  <a:srgbClr val="002060"/>
                </a:solidFill>
                <a:latin typeface="Trebuchet MS" panose="020B0603020202020204" pitchFamily="34" charset="0"/>
              </a:rPr>
              <a:t>осуществл</a:t>
            </a:r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. обр. деятельность</a:t>
            </a:r>
            <a:endParaRPr lang="ru-RU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71176" y="4509119"/>
            <a:ext cx="6515040" cy="93610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ru-RU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Гражданин поступает на обучение в организацию, указанную в договоре (если в договоре указана организация)</a:t>
            </a:r>
            <a:endParaRPr lang="ru-RU" sz="20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D5FF64-0540-2948-CF3B-AC717AA66C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3429"/>
          <a:stretch/>
        </p:blipFill>
        <p:spPr>
          <a:xfrm>
            <a:off x="10200456" y="44624"/>
            <a:ext cx="797456" cy="83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9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9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0" y="260649"/>
            <a:ext cx="12192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altLang="ru-RU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Договор о целевом обучении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812662" y="908720"/>
            <a:ext cx="84963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ru-RU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I. </a:t>
            </a:r>
            <a:r>
              <a:rPr lang="ru-RU" altLang="ru-RU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Предмет настоящего договора</a:t>
            </a:r>
          </a:p>
          <a:p>
            <a:pPr algn="ctr">
              <a:lnSpc>
                <a:spcPct val="90000"/>
              </a:lnSpc>
            </a:pPr>
            <a:endParaRPr lang="ru-RU" altLang="ru-RU" sz="2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Гражданин </a:t>
            </a:r>
            <a:r>
              <a:rPr lang="ru-RU" altLang="ru-RU" b="1" dirty="0">
                <a:solidFill>
                  <a:srgbClr val="FF0000"/>
                </a:solidFill>
                <a:latin typeface="Trebuchet MS" panose="020B0603020202020204" pitchFamily="34" charset="0"/>
              </a:rPr>
              <a:t>вправе </a:t>
            </a:r>
            <a:r>
              <a:rPr lang="ru-RU" alt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поступать на целевое обучение в пределах установленной квоты приема на целевое обучение в соответствии с характеристиками обучения.</a:t>
            </a:r>
          </a:p>
          <a:p>
            <a:pPr>
              <a:lnSpc>
                <a:spcPct val="90000"/>
              </a:lnSpc>
            </a:pPr>
            <a:endParaRPr lang="ru-RU" altLang="ru-RU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Заказчик в период освоения гражданином образовательной программы обязуется </a:t>
            </a:r>
            <a:r>
              <a:rPr lang="ru-RU" altLang="ru-RU" b="1" dirty="0">
                <a:solidFill>
                  <a:srgbClr val="FF0000"/>
                </a:solidFill>
                <a:latin typeface="Trebuchet MS" panose="020B0603020202020204" pitchFamily="34" charset="0"/>
              </a:rPr>
              <a:t>организовать предоставление гражданину мер поддержки/ предоставить гражданину меры поддержки</a:t>
            </a:r>
            <a:r>
              <a:rPr lang="ru-RU" alt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 и обеспечить трудоустройство гражданина в соответствии с квалификацией, полученной в результате освоения образовательной программы, на условиях настоящего договора.</a:t>
            </a:r>
          </a:p>
          <a:p>
            <a:pPr>
              <a:lnSpc>
                <a:spcPct val="90000"/>
              </a:lnSpc>
            </a:pPr>
            <a:endParaRPr lang="ru-RU" altLang="ru-RU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rgbClr val="FF0000"/>
                </a:solidFill>
                <a:latin typeface="Trebuchet MS" panose="020B0603020202020204" pitchFamily="34" charset="0"/>
              </a:rPr>
              <a:t>Согласие законного представителя - родителя, усыновителя или попечителя несовершеннолетнего гражданина, оформленное в письменной форме, прилагается к настоящему договору и является его неотъемлемой частью.</a:t>
            </a:r>
          </a:p>
          <a:p>
            <a:pPr algn="ctr">
              <a:lnSpc>
                <a:spcPct val="90000"/>
              </a:lnSpc>
            </a:pPr>
            <a:endParaRPr lang="ru-RU" altLang="ru-RU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4A9F20-7A6D-CD9B-873B-A3B9489CD1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3429"/>
          <a:stretch/>
        </p:blipFill>
        <p:spPr>
          <a:xfrm>
            <a:off x="10200456" y="44624"/>
            <a:ext cx="797456" cy="83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29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812662" y="44624"/>
            <a:ext cx="84963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ru-RU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II. </a:t>
            </a:r>
            <a:r>
              <a:rPr lang="ru-RU" altLang="ru-RU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Характеристики обучения гражданина</a:t>
            </a:r>
          </a:p>
          <a:p>
            <a:pPr algn="ctr">
              <a:lnSpc>
                <a:spcPct val="90000"/>
              </a:lnSpc>
            </a:pPr>
            <a:endParaRPr lang="ru-RU" altLang="ru-RU" sz="2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Гражданин поступает </a:t>
            </a:r>
            <a:r>
              <a:rPr lang="ru-RU" altLang="ru-RU" b="1" dirty="0">
                <a:solidFill>
                  <a:srgbClr val="FF0000"/>
                </a:solidFill>
                <a:latin typeface="Trebuchet MS" panose="020B0603020202020204" pitchFamily="34" charset="0"/>
              </a:rPr>
              <a:t>на целевое обучение в пределах установленной квоты приема на целевое обучение</a:t>
            </a:r>
          </a:p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по образовательной программе в соответствии со следующими характеристиками обучения:</a:t>
            </a:r>
          </a:p>
          <a:p>
            <a:pPr>
              <a:lnSpc>
                <a:spcPct val="90000"/>
              </a:lnSpc>
            </a:pPr>
            <a:endParaRPr lang="ru-RU" altLang="ru-RU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775738" y="3253039"/>
            <a:ext cx="7200583" cy="923330"/>
          </a:xfrm>
          <a:prstGeom prst="rect">
            <a:avLst/>
          </a:prstGeom>
          <a:solidFill>
            <a:schemeClr val="bg1"/>
          </a:solidFill>
          <a:ln w="3175">
            <a:solidFill>
              <a:srgbClr val="00205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  <a:cs typeface="+mn-cs"/>
              </a:rPr>
              <a:t>Государственная аккредитация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rebuchet MS" panose="020B0603020202020204" pitchFamily="34" charset="0"/>
                <a:cs typeface="+mn-cs"/>
              </a:rPr>
              <a:t>(наличие государственной аккредитации образовательной программы: обязательно / необязательно)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774825" y="2298933"/>
            <a:ext cx="7201495" cy="954107"/>
          </a:xfrm>
          <a:prstGeom prst="rect">
            <a:avLst/>
          </a:prstGeom>
          <a:solidFill>
            <a:schemeClr val="bg1"/>
          </a:solidFill>
          <a:ln w="3175">
            <a:solidFill>
              <a:srgbClr val="00205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rebuchet MS" panose="020B0603020202020204" pitchFamily="34" charset="0"/>
                <a:cs typeface="+mn-cs"/>
              </a:rPr>
              <a:t>Специальность, направление подготовки 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rebuchet MS" panose="020B0603020202020204" pitchFamily="34" charset="0"/>
                <a:cs typeface="+mn-cs"/>
              </a:rPr>
              <a:t>(специальность (одна из специальностей), 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rebuchet MS" panose="020B0603020202020204" pitchFamily="34" charset="0"/>
                <a:cs typeface="+mn-cs"/>
              </a:rPr>
              <a:t>направление (одно из направлений) подготовки)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775738" y="4176370"/>
            <a:ext cx="7200583" cy="646331"/>
          </a:xfrm>
          <a:prstGeom prst="rect">
            <a:avLst/>
          </a:prstGeom>
          <a:solidFill>
            <a:schemeClr val="bg1"/>
          </a:solidFill>
          <a:ln w="3175">
            <a:solidFill>
              <a:srgbClr val="00205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  <a:cs typeface="+mn-cs"/>
              </a:rPr>
              <a:t>Форма обучения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rebuchet MS" panose="020B0603020202020204" pitchFamily="34" charset="0"/>
                <a:cs typeface="+mn-cs"/>
              </a:rPr>
              <a:t>(форма (одна из форм) обучения (очная, очно-заочная, заочная)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75738" y="4822701"/>
            <a:ext cx="7200583" cy="1200329"/>
          </a:xfrm>
          <a:prstGeom prst="rect">
            <a:avLst/>
          </a:prstGeom>
          <a:solidFill>
            <a:schemeClr val="bg1"/>
          </a:solidFill>
          <a:ln w="3175">
            <a:solidFill>
              <a:srgbClr val="00205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  <a:cs typeface="+mn-cs"/>
              </a:rPr>
              <a:t>Организация, осуществляющая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  <a:cs typeface="+mn-cs"/>
              </a:rPr>
              <a:t>образовательную деятельность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rebuchet MS" panose="020B0603020202020204" pitchFamily="34" charset="0"/>
                <a:cs typeface="+mn-cs"/>
              </a:rPr>
              <a:t>(наименование организации (организаций),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rebuchet MS" panose="020B0603020202020204" pitchFamily="34" charset="0"/>
                <a:cs typeface="+mn-cs"/>
              </a:rPr>
              <a:t>осуществляющей образовательную деятельность)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774825" y="6023030"/>
            <a:ext cx="7201495" cy="646331"/>
          </a:xfrm>
          <a:prstGeom prst="rect">
            <a:avLst/>
          </a:prstGeom>
          <a:solidFill>
            <a:schemeClr val="bg1"/>
          </a:solidFill>
          <a:ln w="3175">
            <a:solidFill>
              <a:srgbClr val="00205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  <a:cs typeface="+mn-cs"/>
              </a:rPr>
              <a:t>Направленность (профиль) образовательной программы (образовательных программ)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775521" y="1929600"/>
            <a:ext cx="7201495" cy="369332"/>
          </a:xfrm>
          <a:prstGeom prst="rect">
            <a:avLst/>
          </a:prstGeom>
          <a:solidFill>
            <a:schemeClr val="bg1"/>
          </a:solidFill>
          <a:ln w="3175">
            <a:solidFill>
              <a:srgbClr val="00205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rebuchet MS" panose="020B0603020202020204" pitchFamily="34" charset="0"/>
                <a:cs typeface="+mn-cs"/>
              </a:rPr>
              <a:t>Уровень образования (высшее образование)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76321" y="3253040"/>
            <a:ext cx="1547217" cy="3416321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" bIns="18000"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rebuchet MS" panose="020B0603020202020204" pitchFamily="34" charset="0"/>
              </a:rPr>
              <a:t>Указывается в договоре по усмотрению заказчика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976320" y="1929601"/>
            <a:ext cx="1547217" cy="1323439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" bIns="18000" rtlCol="0" anchor="ctr"/>
          <a:lstStyle/>
          <a:p>
            <a:pPr algn="ctr"/>
            <a:r>
              <a:rPr lang="ru-RU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ОБЯЗАТЕЛЬНО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C47F6F-B74A-6527-B39E-46AB86C36C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3429"/>
          <a:stretch/>
        </p:blipFill>
        <p:spPr>
          <a:xfrm>
            <a:off x="10200456" y="44624"/>
            <a:ext cx="797456" cy="83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67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812662" y="260648"/>
            <a:ext cx="84963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altLang="ru-RU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III. Место осуществления гражданином трудовой деятельности в соответствии с квалификацией, полученной в результате освоения образовательной программы, срок трудоустройства и осуществления трудовой деятельности</a:t>
            </a:r>
          </a:p>
          <a:p>
            <a:pPr algn="ctr">
              <a:lnSpc>
                <a:spcPct val="90000"/>
              </a:lnSpc>
            </a:pPr>
            <a:endParaRPr lang="ru-RU" altLang="ru-RU" sz="2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5. Гражданин и организация, в которую будет трудоустроен гражданин, заключат трудовой договор о трудовой деятельности гражданина на условиях, установленных настоящим разделом, в срок не </a:t>
            </a:r>
            <a:r>
              <a:rPr lang="ru-RU" altLang="ru-RU" b="1" dirty="0">
                <a:solidFill>
                  <a:srgbClr val="FF0000"/>
                </a:solidFill>
                <a:latin typeface="Trebuchet MS" panose="020B0603020202020204" pitchFamily="34" charset="0"/>
              </a:rPr>
              <a:t>более ____ месяцев</a:t>
            </a:r>
            <a:r>
              <a:rPr lang="ru-RU" alt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u-RU" altLang="ru-RU" b="1" dirty="0">
                <a:solidFill>
                  <a:srgbClr val="FF0000"/>
                </a:solidFill>
                <a:latin typeface="Trebuchet MS" panose="020B0603020202020204" pitchFamily="34" charset="0"/>
              </a:rPr>
              <a:t>после даты отчисления гражданина из организации, осуществляющей образовательную деятельность, в связи с получением образования (завершением обучения),</a:t>
            </a:r>
            <a:r>
              <a:rPr lang="ru-RU" alt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 (далее - установленный срок трудоустройства).</a:t>
            </a:r>
          </a:p>
          <a:p>
            <a:pPr>
              <a:lnSpc>
                <a:spcPct val="90000"/>
              </a:lnSpc>
            </a:pPr>
            <a:endParaRPr lang="ru-RU" altLang="ru-RU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6. Срок осуществления гражданином трудовой деятельности в организации, в которую будет трудоустроен гражданин, на условиях, установленных настоящим разделом (далее - установленный срок трудовой деятельности), </a:t>
            </a:r>
            <a:r>
              <a:rPr lang="ru-RU" altLang="ru-RU" b="1" dirty="0">
                <a:solidFill>
                  <a:srgbClr val="FF0000"/>
                </a:solidFill>
                <a:latin typeface="Trebuchet MS" panose="020B0603020202020204" pitchFamily="34" charset="0"/>
              </a:rPr>
              <a:t>составляет _______ года (лет). </a:t>
            </a:r>
            <a:r>
              <a:rPr lang="ru-RU" alt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Указанный срок длится с даты заключения трудового договора, а при </a:t>
            </a:r>
            <a:r>
              <a:rPr lang="ru-RU" altLang="ru-RU" b="1" dirty="0" err="1">
                <a:solidFill>
                  <a:srgbClr val="002060"/>
                </a:solidFill>
                <a:latin typeface="Trebuchet MS" panose="020B0603020202020204" pitchFamily="34" charset="0"/>
              </a:rPr>
              <a:t>незаключении</a:t>
            </a:r>
            <a:r>
              <a:rPr lang="ru-RU" alt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 трудового договора в установленный срок трудоустройства - с даты истечения установленного срока трудоустройства (с учетом приостановления исполнения обязательств сторон в случаях, установленных законодательством Российской Федерации).</a:t>
            </a:r>
          </a:p>
          <a:p>
            <a:pPr>
              <a:lnSpc>
                <a:spcPct val="90000"/>
              </a:lnSpc>
            </a:pPr>
            <a:endParaRPr lang="ru-RU" altLang="ru-RU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C1805D-9F92-0251-0A77-0D051BC524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3429"/>
          <a:stretch/>
        </p:blipFill>
        <p:spPr>
          <a:xfrm>
            <a:off x="10200456" y="44624"/>
            <a:ext cx="797456" cy="83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2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847850" y="620688"/>
            <a:ext cx="84963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altLang="ru-RU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IV. Права и обязанности заказчика</a:t>
            </a:r>
          </a:p>
          <a:p>
            <a:pPr algn="ctr">
              <a:lnSpc>
                <a:spcPct val="90000"/>
              </a:lnSpc>
            </a:pPr>
            <a:endParaRPr lang="ru-RU" altLang="ru-RU" sz="2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1. Заказчик обязан:</a:t>
            </a:r>
          </a:p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а) </a:t>
            </a:r>
            <a:r>
              <a:rPr lang="ru-RU" altLang="ru-RU" b="1" dirty="0">
                <a:solidFill>
                  <a:srgbClr val="FF0000"/>
                </a:solidFill>
                <a:latin typeface="Trebuchet MS" panose="020B0603020202020204" pitchFamily="34" charset="0"/>
              </a:rPr>
              <a:t>организовать предоставление гражданину следующих мер поддержки/предоставить гражданину следующие меры поддержки</a:t>
            </a:r>
            <a:br>
              <a:rPr lang="ru-RU" altLang="ru-RU" b="1" dirty="0">
                <a:solidFill>
                  <a:srgbClr val="FF0000"/>
                </a:solidFill>
                <a:latin typeface="Trebuchet MS" panose="020B0603020202020204" pitchFamily="34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в период освоения образовательной программы:</a:t>
            </a:r>
          </a:p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rgbClr val="FF0000"/>
                </a:solidFill>
                <a:latin typeface="Trebuchet MS" panose="020B0603020202020204" pitchFamily="34" charset="0"/>
              </a:rPr>
              <a:t>меры материального стимулирования (стипендии и другие денежные выплаты, оплата питания и (или) проезда и иные меры, оплата дополнительных платных образовательных услуг, оказываемых за рамками образовательной программы, предоставление в пользование;</a:t>
            </a:r>
          </a:p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rgbClr val="FF0000"/>
                </a:solidFill>
                <a:latin typeface="Trebuchet MS" panose="020B0603020202020204" pitchFamily="34" charset="0"/>
              </a:rPr>
              <a:t>и (или) оплата жилого помещения в период обучения, другие меры;</a:t>
            </a:r>
          </a:p>
          <a:p>
            <a:pPr>
              <a:lnSpc>
                <a:spcPct val="90000"/>
              </a:lnSpc>
            </a:pPr>
            <a:endParaRPr lang="ru-RU" altLang="ru-RU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б) </a:t>
            </a:r>
            <a:r>
              <a:rPr lang="ru-RU" altLang="ru-RU" b="1" dirty="0">
                <a:solidFill>
                  <a:srgbClr val="FF0000"/>
                </a:solidFill>
                <a:latin typeface="Trebuchet MS" panose="020B0603020202020204" pitchFamily="34" charset="0"/>
              </a:rPr>
              <a:t>обеспечить/осуществить</a:t>
            </a:r>
            <a:r>
              <a:rPr lang="ru-RU" alt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 трудоустройство гражданина на условиях, установленных разделом III настоящего договора;</a:t>
            </a:r>
          </a:p>
          <a:p>
            <a:pPr>
              <a:lnSpc>
                <a:spcPct val="90000"/>
              </a:lnSpc>
            </a:pPr>
            <a:endParaRPr lang="ru-RU" altLang="ru-RU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endParaRPr lang="ru-RU" altLang="ru-RU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V. Права и обязанности гражданина</a:t>
            </a:r>
          </a:p>
          <a:p>
            <a:pPr algn="ctr">
              <a:lnSpc>
                <a:spcPct val="90000"/>
              </a:lnSpc>
            </a:pPr>
            <a:endParaRPr lang="ru-RU" altLang="ru-RU" sz="2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endParaRPr lang="ru-RU" altLang="ru-RU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00B47B-D86F-6D7F-01DC-A16C33820B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3429"/>
          <a:stretch/>
        </p:blipFill>
        <p:spPr>
          <a:xfrm>
            <a:off x="10200456" y="44624"/>
            <a:ext cx="797456" cy="83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06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812662" y="188640"/>
            <a:ext cx="84963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altLang="ru-RU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VI. Права и обязанности работодателя</a:t>
            </a:r>
          </a:p>
          <a:p>
            <a:pPr algn="ctr">
              <a:lnSpc>
                <a:spcPct val="90000"/>
              </a:lnSpc>
            </a:pPr>
            <a:endParaRPr lang="ru-RU" altLang="ru-RU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1. Работодатель обязан:</a:t>
            </a:r>
          </a:p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а) предоставить гражданину в период освоения образовательной программы следующие меры поддержки:</a:t>
            </a:r>
          </a:p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rgbClr val="FF0000"/>
                </a:solidFill>
                <a:latin typeface="Trebuchet MS" panose="020B0603020202020204" pitchFamily="34" charset="0"/>
              </a:rPr>
              <a:t>меры материального стимулирования (стипендии и другие денежные выплаты, оплата питания и (или) проезда и иные меры, оплата дополнительных платных образовательных услуг, оказываемых за рамками образовательной программы, предоставление в пользование;</a:t>
            </a:r>
          </a:p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rgbClr val="FF0000"/>
                </a:solidFill>
                <a:latin typeface="Trebuchet MS" panose="020B0603020202020204" pitchFamily="34" charset="0"/>
              </a:rPr>
              <a:t>и (или) оплата жилого помещения в период обучения, другие меры;</a:t>
            </a:r>
          </a:p>
          <a:p>
            <a:pPr>
              <a:lnSpc>
                <a:spcPct val="90000"/>
              </a:lnSpc>
            </a:pPr>
            <a:endParaRPr lang="ru-RU" altLang="ru-RU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VII. Права и обязанности образовательной организации</a:t>
            </a:r>
          </a:p>
          <a:p>
            <a:pPr>
              <a:lnSpc>
                <a:spcPct val="90000"/>
              </a:lnSpc>
            </a:pPr>
            <a:endParaRPr lang="ru-RU" altLang="ru-RU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1. Образовательная организация:</a:t>
            </a:r>
          </a:p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а) учитывает предложения заказчика при организации прохождения гражданином практики;</a:t>
            </a:r>
          </a:p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б) по запросу заказчика представляет сведения о результатах освоения гражданином образовательной программы.</a:t>
            </a:r>
          </a:p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2. Образовательная организация вправе:</a:t>
            </a:r>
          </a:p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а) согласовывать с заказчиком вопросы организации прохождения гражданином практики.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2B14B5-828D-41D9-B8BA-855CF8B573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3429"/>
          <a:stretch/>
        </p:blipFill>
        <p:spPr>
          <a:xfrm>
            <a:off x="10200456" y="44624"/>
            <a:ext cx="797456" cy="83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12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812662" y="44624"/>
            <a:ext cx="874783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ru-RU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VIII. </a:t>
            </a:r>
            <a:r>
              <a:rPr lang="ru-RU" altLang="ru-RU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Ответственность сторон</a:t>
            </a:r>
          </a:p>
          <a:p>
            <a:pPr algn="ctr">
              <a:lnSpc>
                <a:spcPct val="90000"/>
              </a:lnSpc>
            </a:pPr>
            <a:endParaRPr lang="ru-RU" altLang="ru-RU" sz="1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2. Заказчик в случае неисполнения обязательств по трудоустройству гражданина выплачивает гражданину компенсацию в сумме, установленной законодательством Российской Федерации, в срок </a:t>
            </a:r>
            <a:r>
              <a:rPr lang="ru-RU" b="1" dirty="0">
                <a:solidFill>
                  <a:srgbClr val="FF0000"/>
                </a:solidFill>
                <a:latin typeface="Trebuchet MS" panose="020B0603020202020204" pitchFamily="34" charset="0"/>
              </a:rPr>
              <a:t>(указать срок или дату выплаты) </a:t>
            </a:r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и в порядке, предусмотренном разделом IV Положения о целевом обучении по образовательным программам среднего профессионального и высшего образования, утвержденного постановлением Правительства Российской Федерации от 13 октября 2020 г. № 1681 «О целевом обучении по образовательным программам среднего профессионального и высшего образования» (далее – Положение).</a:t>
            </a:r>
          </a:p>
          <a:p>
            <a:pPr>
              <a:lnSpc>
                <a:spcPct val="90000"/>
              </a:lnSpc>
            </a:pPr>
            <a:endParaRPr lang="ru-RU" altLang="ru-RU" sz="11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3. Гражданин в случае неисполнения обязательств по освоению образовательной программы и (или) по осуществлению трудовой деятельности в течение не менее 3 лет в соответствии с полученной квалификацией возмещает заказчику расходы, связанные с предоставлением мер поддержки гражданину, в срок </a:t>
            </a:r>
            <a:r>
              <a:rPr lang="ru-RU" b="1" dirty="0">
                <a:solidFill>
                  <a:srgbClr val="FF0000"/>
                </a:solidFill>
                <a:latin typeface="Trebuchet MS" panose="020B0603020202020204" pitchFamily="34" charset="0"/>
              </a:rPr>
              <a:t>(указать срок или дату выплаты) </a:t>
            </a:r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и в порядке, предусмотренном разделом V Положения.</a:t>
            </a:r>
          </a:p>
          <a:p>
            <a:pPr>
              <a:lnSpc>
                <a:spcPct val="90000"/>
              </a:lnSpc>
            </a:pPr>
            <a:endParaRPr lang="ru-RU" altLang="ru-RU" sz="11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4. Заказчик в случае неисполнения обязательств по трудоустройству гражданина или гражданин в случае неисполнения им обязательств по осуществлению трудовой деятельности в течение 3 лет выплачивают штраф образовательной организации в размере расходов федерального бюджета, бюджета субъекта Российской Федерации или местного бюджета, осуществленных на обучение гражданина не позднее 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12 месяцев со дня получения требования о выплате штрафа 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и в порядке, предусмотренном разделом VI Положения.</a:t>
            </a:r>
            <a:endParaRPr lang="ru-RU" altLang="ru-RU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endParaRPr lang="ru-RU" altLang="ru-RU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9D7171-81E2-FDAB-3292-41F76555E2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3429"/>
          <a:stretch/>
        </p:blipFill>
        <p:spPr>
          <a:xfrm>
            <a:off x="10200456" y="44624"/>
            <a:ext cx="797456" cy="83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06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812662" y="332656"/>
            <a:ext cx="874783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ru-RU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IX. </a:t>
            </a:r>
            <a:r>
              <a:rPr lang="ru-RU" altLang="ru-RU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Заключительные положения</a:t>
            </a:r>
          </a:p>
          <a:p>
            <a:pPr algn="ctr">
              <a:lnSpc>
                <a:spcPct val="90000"/>
              </a:lnSpc>
            </a:pPr>
            <a:endParaRPr lang="ru-RU" altLang="ru-RU" sz="2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1. Настоящий договор составлен </a:t>
            </a:r>
            <a:r>
              <a:rPr lang="ru-RU" altLang="ru-RU" b="1" dirty="0">
                <a:solidFill>
                  <a:srgbClr val="FF0000"/>
                </a:solidFill>
                <a:latin typeface="Trebuchet MS" panose="020B0603020202020204" pitchFamily="34" charset="0"/>
              </a:rPr>
              <a:t>в _____ экземплярах</a:t>
            </a:r>
            <a:r>
              <a:rPr lang="ru-RU" alt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, имеющих одинаковую силу, по одному экземпляру для каждой из сторон.</a:t>
            </a:r>
          </a:p>
          <a:p>
            <a:pPr>
              <a:lnSpc>
                <a:spcPct val="90000"/>
              </a:lnSpc>
            </a:pPr>
            <a:endParaRPr lang="ru-RU" altLang="ru-RU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2. Настоящий договор вступает в силу </a:t>
            </a:r>
            <a:r>
              <a:rPr lang="ru-RU" altLang="ru-RU" b="1" dirty="0">
                <a:solidFill>
                  <a:srgbClr val="FF0000"/>
                </a:solidFill>
                <a:latin typeface="Trebuchet MS" panose="020B0603020202020204" pitchFamily="34" charset="0"/>
              </a:rPr>
              <a:t>с «__» ____ 20_ г. </a:t>
            </a:r>
            <a:br>
              <a:rPr lang="ru-RU" altLang="ru-RU" b="1" dirty="0">
                <a:solidFill>
                  <a:srgbClr val="FF0000"/>
                </a:solidFill>
                <a:latin typeface="Trebuchet MS" panose="020B0603020202020204" pitchFamily="34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и действует до истечения установленного срока трудовой деятельности</a:t>
            </a:r>
            <a:br>
              <a:rPr lang="ru-RU" alt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(с учетом приостановления исполнения обязательства гражданина по осуществлению трудовой деятельности в случаях, установленных законодательством Российской Федерации).</a:t>
            </a:r>
          </a:p>
          <a:p>
            <a:pPr>
              <a:lnSpc>
                <a:spcPct val="90000"/>
              </a:lnSpc>
            </a:pPr>
            <a:endParaRPr lang="ru-RU" altLang="ru-RU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3. В случае </a:t>
            </a:r>
            <a:r>
              <a:rPr lang="ru-RU" altLang="ru-RU" b="1" dirty="0" err="1">
                <a:solidFill>
                  <a:srgbClr val="002060"/>
                </a:solidFill>
                <a:latin typeface="Trebuchet MS" panose="020B0603020202020204" pitchFamily="34" charset="0"/>
              </a:rPr>
              <a:t>непоступления</a:t>
            </a:r>
            <a:r>
              <a:rPr lang="ru-RU" alt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 гражданина на целевое обучение в пределах квоты приема на целевое обучение по образовательной программе</a:t>
            </a:r>
            <a:br>
              <a:rPr lang="ru-RU" alt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altLang="ru-RU" b="1" dirty="0">
                <a:solidFill>
                  <a:srgbClr val="FF0000"/>
                </a:solidFill>
                <a:latin typeface="Trebuchet MS" panose="020B0603020202020204" pitchFamily="34" charset="0"/>
              </a:rPr>
              <a:t>в течение ___ после заключения настоящего договора/до «__» ____ 20_ г.</a:t>
            </a:r>
          </a:p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настоящий договор расторгается.</a:t>
            </a:r>
          </a:p>
          <a:p>
            <a:pPr>
              <a:lnSpc>
                <a:spcPct val="90000"/>
              </a:lnSpc>
            </a:pPr>
            <a:endParaRPr lang="ru-RU" altLang="ru-RU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4. Внесение изменений в настоящий договор оформляется дополнительными соглашениями к нему.</a:t>
            </a:r>
          </a:p>
          <a:p>
            <a:pPr>
              <a:lnSpc>
                <a:spcPct val="90000"/>
              </a:lnSpc>
            </a:pPr>
            <a:endParaRPr lang="ru-RU" altLang="ru-RU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5. Настоящий договор </a:t>
            </a:r>
            <a:r>
              <a:rPr lang="ru-RU" altLang="ru-RU" b="1" dirty="0">
                <a:solidFill>
                  <a:srgbClr val="FF0000"/>
                </a:solidFill>
                <a:latin typeface="Trebuchet MS" panose="020B0603020202020204" pitchFamily="34" charset="0"/>
              </a:rPr>
              <a:t>не может быть </a:t>
            </a:r>
            <a:r>
              <a:rPr lang="ru-RU" alt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расторгнут по соглашению сторон.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343220-0333-5C36-7301-9C8DD9FAA6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3429"/>
          <a:stretch/>
        </p:blipFill>
        <p:spPr>
          <a:xfrm>
            <a:off x="10200456" y="44624"/>
            <a:ext cx="797456" cy="83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46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854352" y="2194484"/>
            <a:ext cx="8346103" cy="1200329"/>
          </a:xfrm>
          <a:prstGeom prst="rect">
            <a:avLst/>
          </a:prstGeom>
          <a:solidFill>
            <a:schemeClr val="bg1"/>
          </a:solidFill>
          <a:ln w="3175">
            <a:solidFill>
              <a:srgbClr val="00205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Д</a:t>
            </a:r>
            <a:r>
              <a:rPr lang="ru-RU" altLang="ru-RU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оговор может быть оформлен</a:t>
            </a:r>
            <a:br>
              <a:rPr lang="ru-RU" altLang="ru-RU" sz="2400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altLang="ru-RU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не позднее даты окончания </a:t>
            </a:r>
            <a:br>
              <a:rPr lang="ru-RU" altLang="ru-RU" sz="2400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altLang="ru-RU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приема заявлений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847527" y="3449071"/>
            <a:ext cx="8346103" cy="400110"/>
          </a:xfrm>
          <a:prstGeom prst="rect">
            <a:avLst/>
          </a:prstGeom>
          <a:solidFill>
            <a:schemeClr val="bg1"/>
          </a:solidFill>
          <a:ln w="3175">
            <a:solidFill>
              <a:srgbClr val="00205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Trebuchet MS" panose="020B0603020202020204" pitchFamily="34" charset="0"/>
              </a:rPr>
              <a:t>бакалавриат</a:t>
            </a:r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 и </a:t>
            </a:r>
            <a:r>
              <a:rPr lang="ru-RU" sz="2000" b="1" dirty="0" err="1">
                <a:solidFill>
                  <a:srgbClr val="002060"/>
                </a:solidFill>
                <a:latin typeface="Trebuchet MS" panose="020B0603020202020204" pitchFamily="34" charset="0"/>
              </a:rPr>
              <a:t>специалитет</a:t>
            </a:r>
            <a:endParaRPr lang="ru-RU" altLang="ru-RU" sz="20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036693" y="3903439"/>
            <a:ext cx="4140459" cy="384721"/>
          </a:xfrm>
          <a:prstGeom prst="rect">
            <a:avLst/>
          </a:prstGeom>
          <a:solidFill>
            <a:schemeClr val="bg1"/>
          </a:solidFill>
          <a:ln w="3175">
            <a:solidFill>
              <a:srgbClr val="00205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rgbClr val="FF0000"/>
                </a:solidFill>
                <a:latin typeface="Trebuchet MS" panose="020B0603020202020204" pitchFamily="34" charset="0"/>
              </a:rPr>
              <a:t>25 июля 2023 г.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B6A37C-5BD5-F88A-A570-454F10F2CC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3429"/>
          <a:stretch/>
        </p:blipFill>
        <p:spPr>
          <a:xfrm>
            <a:off x="10200456" y="44624"/>
            <a:ext cx="797456" cy="839995"/>
          </a:xfrm>
          <a:prstGeom prst="rect">
            <a:avLst/>
          </a:prstGeom>
        </p:spPr>
      </p:pic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1CA9B122-609F-8084-5CCC-388C395FB2CB}"/>
              </a:ext>
            </a:extLst>
          </p:cNvPr>
          <p:cNvSpPr txBox="1">
            <a:spLocks/>
          </p:cNvSpPr>
          <p:nvPr/>
        </p:nvSpPr>
        <p:spPr>
          <a:xfrm>
            <a:off x="-8974" y="343966"/>
            <a:ext cx="12192000" cy="5620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b="1" dirty="0">
                <a:latin typeface="Trebuchet MS" panose="020B0603020202020204" pitchFamily="34" charset="0"/>
              </a:rPr>
              <a:t>Сроки приема на целевое обучение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60AD944D-C808-2DDA-E4ED-F8B25D500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6" y="3903439"/>
            <a:ext cx="4140459" cy="384721"/>
          </a:xfrm>
          <a:prstGeom prst="rect">
            <a:avLst/>
          </a:prstGeom>
          <a:solidFill>
            <a:schemeClr val="bg1"/>
          </a:solidFill>
          <a:ln w="3175">
            <a:solidFill>
              <a:srgbClr val="00205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srgbClr val="002060"/>
                </a:solidFill>
                <a:latin typeface="Trebuchet MS" panose="020B0603020202020204" pitchFamily="34" charset="0"/>
              </a:rPr>
              <a:t>Окончание приема заявлений</a:t>
            </a:r>
            <a:endParaRPr lang="ru-RU" altLang="ru-RU" sz="19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16D198F8-D106-1EF7-CE78-3BD65442B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6693" y="4342418"/>
            <a:ext cx="4140459" cy="384721"/>
          </a:xfrm>
          <a:prstGeom prst="rect">
            <a:avLst/>
          </a:prstGeom>
          <a:solidFill>
            <a:schemeClr val="bg1"/>
          </a:solidFill>
          <a:ln w="3175">
            <a:solidFill>
              <a:srgbClr val="00205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rgbClr val="FF0000"/>
                </a:solidFill>
                <a:latin typeface="Trebuchet MS" panose="020B0603020202020204" pitchFamily="34" charset="0"/>
              </a:rPr>
              <a:t>28 июля 2023 г.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D1FC4588-F07E-8F4F-6CE6-1870191F8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6" y="4342418"/>
            <a:ext cx="4140459" cy="384721"/>
          </a:xfrm>
          <a:prstGeom prst="rect">
            <a:avLst/>
          </a:prstGeom>
          <a:solidFill>
            <a:schemeClr val="bg1"/>
          </a:solidFill>
          <a:ln w="3175">
            <a:solidFill>
              <a:srgbClr val="00205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srgbClr val="002060"/>
                </a:solidFill>
                <a:latin typeface="Trebuchet MS" panose="020B0603020202020204" pitchFamily="34" charset="0"/>
              </a:rPr>
              <a:t>Оригиналы документов</a:t>
            </a:r>
            <a:endParaRPr lang="ru-RU" altLang="ru-RU" sz="19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35AF1162-CBA5-F7FF-7965-1A871B06E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519" y="4781397"/>
            <a:ext cx="4140459" cy="384721"/>
          </a:xfrm>
          <a:prstGeom prst="rect">
            <a:avLst/>
          </a:prstGeom>
          <a:solidFill>
            <a:schemeClr val="bg1"/>
          </a:solidFill>
          <a:ln w="3175">
            <a:solidFill>
              <a:srgbClr val="00205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rgbClr val="FF0000"/>
                </a:solidFill>
                <a:latin typeface="Trebuchet MS" panose="020B0603020202020204" pitchFamily="34" charset="0"/>
              </a:rPr>
              <a:t>30 июля 2023 г.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BB801821-F506-05D4-DC85-F45992F1D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352" y="4781397"/>
            <a:ext cx="4140459" cy="384721"/>
          </a:xfrm>
          <a:prstGeom prst="rect">
            <a:avLst/>
          </a:prstGeom>
          <a:solidFill>
            <a:schemeClr val="bg1"/>
          </a:solidFill>
          <a:ln w="3175">
            <a:solidFill>
              <a:srgbClr val="00205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srgbClr val="002060"/>
                </a:solidFill>
                <a:latin typeface="Trebuchet MS" panose="020B0603020202020204" pitchFamily="34" charset="0"/>
              </a:rPr>
              <a:t>Зачисление</a:t>
            </a:r>
            <a:endParaRPr lang="ru-RU" altLang="ru-RU" sz="19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97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1504" y="916516"/>
            <a:ext cx="85689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330450" algn="l"/>
              </a:tabLst>
            </a:pPr>
            <a:r>
              <a:rPr lang="ru-RU" sz="2600" b="1" dirty="0">
                <a:solidFill>
                  <a:srgbClr val="002060"/>
                </a:solidFill>
                <a:latin typeface="Trebuchet MS" panose="020B0603020202020204" pitchFamily="34" charset="0"/>
              </a:rPr>
              <a:t>Контрольные цифры приема</a:t>
            </a:r>
            <a:br>
              <a:rPr lang="ru-RU" sz="2600" b="1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sz="2600" b="1" dirty="0">
                <a:solidFill>
                  <a:srgbClr val="002060"/>
                </a:solidFill>
                <a:latin typeface="Trebuchet MS" panose="020B0603020202020204" pitchFamily="34" charset="0"/>
              </a:rPr>
              <a:t>(общее количество бюджетных мест)</a:t>
            </a:r>
          </a:p>
          <a:p>
            <a:pPr algn="ctr">
              <a:tabLst>
                <a:tab pos="2330450" algn="l"/>
              </a:tabLst>
            </a:pPr>
            <a:r>
              <a:rPr lang="ru-RU" sz="2600" b="1" dirty="0">
                <a:solidFill>
                  <a:srgbClr val="002060"/>
                </a:solidFill>
                <a:latin typeface="Trebuchet MS" panose="020B0603020202020204" pitchFamily="34" charset="0"/>
              </a:rPr>
              <a:t>100 %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268C71E-4D1C-4524-58BD-37F40FCDD909}"/>
              </a:ext>
            </a:extLst>
          </p:cNvPr>
          <p:cNvSpPr/>
          <p:nvPr/>
        </p:nvSpPr>
        <p:spPr>
          <a:xfrm>
            <a:off x="1828785" y="2356676"/>
            <a:ext cx="8352928" cy="587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BF267C-BD07-B9BF-2833-DE59331E1C71}"/>
              </a:ext>
            </a:extLst>
          </p:cNvPr>
          <p:cNvSpPr/>
          <p:nvPr/>
        </p:nvSpPr>
        <p:spPr>
          <a:xfrm>
            <a:off x="1828785" y="2368289"/>
            <a:ext cx="1098863" cy="5760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44F8CC-13BD-3C30-C002-1C030F7A23FE}"/>
              </a:ext>
            </a:extLst>
          </p:cNvPr>
          <p:cNvSpPr/>
          <p:nvPr/>
        </p:nvSpPr>
        <p:spPr>
          <a:xfrm>
            <a:off x="5357176" y="2368287"/>
            <a:ext cx="1098864" cy="5760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C48A33A-A1E7-CF42-8193-6887F06AE5FE}"/>
              </a:ext>
            </a:extLst>
          </p:cNvPr>
          <p:cNvSpPr/>
          <p:nvPr/>
        </p:nvSpPr>
        <p:spPr>
          <a:xfrm>
            <a:off x="2927648" y="2368287"/>
            <a:ext cx="2429528" cy="5760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3AA15B76-129E-6C02-36E5-821B2DADE204}"/>
              </a:ext>
            </a:extLst>
          </p:cNvPr>
          <p:cNvCxnSpPr/>
          <p:nvPr/>
        </p:nvCxnSpPr>
        <p:spPr>
          <a:xfrm>
            <a:off x="1828785" y="2212660"/>
            <a:ext cx="835292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64A4404E-B940-8AAB-70A8-8B6779466BF8}"/>
              </a:ext>
            </a:extLst>
          </p:cNvPr>
          <p:cNvCxnSpPr>
            <a:cxnSpLocks/>
          </p:cNvCxnSpPr>
          <p:nvPr/>
        </p:nvCxnSpPr>
        <p:spPr>
          <a:xfrm>
            <a:off x="1828785" y="3148764"/>
            <a:ext cx="109886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ECA26DB-5CF0-A5A9-FF26-63EA3F4AF4C8}"/>
              </a:ext>
            </a:extLst>
          </p:cNvPr>
          <p:cNvCxnSpPr>
            <a:cxnSpLocks/>
          </p:cNvCxnSpPr>
          <p:nvPr/>
        </p:nvCxnSpPr>
        <p:spPr>
          <a:xfrm>
            <a:off x="2927648" y="3148764"/>
            <a:ext cx="242952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0DEE9C7B-ABA0-05BE-F65B-563A009ADFB5}"/>
              </a:ext>
            </a:extLst>
          </p:cNvPr>
          <p:cNvCxnSpPr>
            <a:cxnSpLocks/>
          </p:cNvCxnSpPr>
          <p:nvPr/>
        </p:nvCxnSpPr>
        <p:spPr>
          <a:xfrm>
            <a:off x="5357176" y="3149503"/>
            <a:ext cx="109886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A1E095E-7D42-2259-B1AC-6D2E1A8E612E}"/>
              </a:ext>
            </a:extLst>
          </p:cNvPr>
          <p:cNvSpPr txBox="1"/>
          <p:nvPr/>
        </p:nvSpPr>
        <p:spPr>
          <a:xfrm>
            <a:off x="1828784" y="3210741"/>
            <a:ext cx="10988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33045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10 %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8CEDF7-838E-11E8-01B0-8FA53604E7F2}"/>
              </a:ext>
            </a:extLst>
          </p:cNvPr>
          <p:cNvSpPr txBox="1"/>
          <p:nvPr/>
        </p:nvSpPr>
        <p:spPr>
          <a:xfrm>
            <a:off x="5400698" y="3210741"/>
            <a:ext cx="10988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33045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10 %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C27BA9-3BD3-4736-B7EB-131983B696BE}"/>
              </a:ext>
            </a:extLst>
          </p:cNvPr>
          <p:cNvSpPr txBox="1"/>
          <p:nvPr/>
        </p:nvSpPr>
        <p:spPr>
          <a:xfrm>
            <a:off x="3405072" y="3210741"/>
            <a:ext cx="15654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33045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5-100 %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904B51-CF79-5D4F-E090-0748D00126F4}"/>
              </a:ext>
            </a:extLst>
          </p:cNvPr>
          <p:cNvSpPr txBox="1"/>
          <p:nvPr/>
        </p:nvSpPr>
        <p:spPr>
          <a:xfrm>
            <a:off x="1371958" y="3717032"/>
            <a:ext cx="20125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spcBef>
                <a:spcPts val="280"/>
              </a:spcBef>
            </a:pPr>
            <a:r>
              <a:rPr lang="ru" sz="2000" dirty="0">
                <a:solidFill>
                  <a:srgbClr val="FF0000"/>
                </a:solidFill>
                <a:latin typeface="Arial"/>
              </a:rPr>
              <a:t>Особая </a:t>
            </a:r>
            <a:br>
              <a:rPr lang="ru" sz="2000" dirty="0">
                <a:solidFill>
                  <a:srgbClr val="FF0000"/>
                </a:solidFill>
                <a:latin typeface="Arial"/>
              </a:rPr>
            </a:br>
            <a:r>
              <a:rPr lang="ru" sz="2000" dirty="0">
                <a:solidFill>
                  <a:srgbClr val="FF0000"/>
                </a:solidFill>
                <a:latin typeface="Arial"/>
              </a:rPr>
              <a:t>квота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806898-838E-A36F-0127-63B2B1BE1EDA}"/>
              </a:ext>
            </a:extLst>
          </p:cNvPr>
          <p:cNvSpPr txBox="1"/>
          <p:nvPr/>
        </p:nvSpPr>
        <p:spPr>
          <a:xfrm>
            <a:off x="6240016" y="3739269"/>
            <a:ext cx="39416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" sz="2000" dirty="0">
                <a:solidFill>
                  <a:schemeClr val="tx2"/>
                </a:solidFill>
                <a:latin typeface="Trebuchet MS" panose="020B0603020202020204" pitchFamily="34" charset="0"/>
              </a:rPr>
              <a:t>Основные </a:t>
            </a:r>
          </a:p>
          <a:p>
            <a:pPr algn="ctr"/>
            <a:r>
              <a:rPr lang="ru" sz="2000" dirty="0">
                <a:solidFill>
                  <a:schemeClr val="tx2"/>
                </a:solidFill>
                <a:latin typeface="Trebuchet MS" panose="020B0603020202020204" pitchFamily="34" charset="0"/>
              </a:rPr>
              <a:t>места </a:t>
            </a:r>
            <a:endParaRPr lang="ru-RU" sz="20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8AAB7B-DBED-3272-EA38-C45590FC0A2A}"/>
              </a:ext>
            </a:extLst>
          </p:cNvPr>
          <p:cNvSpPr txBox="1"/>
          <p:nvPr/>
        </p:nvSpPr>
        <p:spPr>
          <a:xfrm>
            <a:off x="3071664" y="3739266"/>
            <a:ext cx="22322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spcBef>
                <a:spcPts val="280"/>
              </a:spcBef>
            </a:pPr>
            <a:r>
              <a:rPr lang="ru" sz="2000" dirty="0">
                <a:solidFill>
                  <a:srgbClr val="00B050"/>
                </a:solidFill>
                <a:latin typeface="Arial"/>
              </a:rPr>
              <a:t>Целевая </a:t>
            </a:r>
            <a:br>
              <a:rPr lang="ru" sz="2000" dirty="0">
                <a:solidFill>
                  <a:srgbClr val="00B050"/>
                </a:solidFill>
                <a:latin typeface="Arial"/>
              </a:rPr>
            </a:br>
            <a:r>
              <a:rPr lang="ru" sz="2000" dirty="0">
                <a:solidFill>
                  <a:srgbClr val="00B050"/>
                </a:solidFill>
                <a:latin typeface="Arial"/>
              </a:rPr>
              <a:t>квота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1104C6-D971-1AEE-97E6-763B924544A6}"/>
              </a:ext>
            </a:extLst>
          </p:cNvPr>
          <p:cNvSpPr txBox="1"/>
          <p:nvPr/>
        </p:nvSpPr>
        <p:spPr>
          <a:xfrm>
            <a:off x="4943872" y="3739266"/>
            <a:ext cx="20125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spcBef>
                <a:spcPts val="280"/>
              </a:spcBef>
            </a:pPr>
            <a:r>
              <a:rPr lang="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Отдельная квота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190AB4-8096-F96D-668C-49905AC92564}"/>
              </a:ext>
            </a:extLst>
          </p:cNvPr>
          <p:cNvSpPr txBox="1"/>
          <p:nvPr/>
        </p:nvSpPr>
        <p:spPr>
          <a:xfrm>
            <a:off x="3359696" y="4570885"/>
            <a:ext cx="1800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spcBef>
                <a:spcPts val="280"/>
              </a:spcBef>
            </a:pPr>
            <a:r>
              <a:rPr lang="ru-RU" sz="1600" dirty="0">
                <a:latin typeface="Arial"/>
              </a:rPr>
              <a:t>Распоряжение Правительства РФ от 17 ноября 2022 № 3502-р</a:t>
            </a:r>
            <a:endParaRPr lang="ru" sz="1600" dirty="0">
              <a:latin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121807-C174-284A-3879-112A9BC756E5}"/>
              </a:ext>
            </a:extLst>
          </p:cNvPr>
          <p:cNvSpPr txBox="1"/>
          <p:nvPr/>
        </p:nvSpPr>
        <p:spPr>
          <a:xfrm>
            <a:off x="7320136" y="4570885"/>
            <a:ext cx="17662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spcBef>
                <a:spcPts val="280"/>
              </a:spcBef>
            </a:pPr>
            <a:r>
              <a:rPr lang="ru-RU" sz="1600" dirty="0">
                <a:latin typeface="Arial"/>
              </a:rPr>
              <a:t>Все бюджетные места, не востребованные в пределах квот</a:t>
            </a:r>
            <a:endParaRPr lang="ru" sz="1600" dirty="0">
              <a:latin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744F44-633F-0E24-C429-711118809551}"/>
              </a:ext>
            </a:extLst>
          </p:cNvPr>
          <p:cNvSpPr txBox="1"/>
          <p:nvPr/>
        </p:nvSpPr>
        <p:spPr>
          <a:xfrm>
            <a:off x="1415480" y="4581128"/>
            <a:ext cx="19442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/>
              </a:rPr>
              <a:t>ФЗ от 29 декабря 2012 N 273-ФЗ «Об образовании в РФ»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BE3CDD2-9A32-E4A8-2695-3E3F8AEA91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3429"/>
          <a:stretch/>
        </p:blipFill>
        <p:spPr>
          <a:xfrm>
            <a:off x="10200456" y="44624"/>
            <a:ext cx="797456" cy="8399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6B246D-6899-0863-82E5-FB31782122C2}"/>
              </a:ext>
            </a:extLst>
          </p:cNvPr>
          <p:cNvSpPr txBox="1"/>
          <p:nvPr/>
        </p:nvSpPr>
        <p:spPr>
          <a:xfrm>
            <a:off x="5034077" y="4584030"/>
            <a:ext cx="19442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/>
              </a:rPr>
              <a:t>ФЗ от 29 декабря 2012 N 273-ФЗ «Об образовании в РФ»</a:t>
            </a:r>
          </a:p>
        </p:txBody>
      </p:sp>
    </p:spTree>
    <p:extLst>
      <p:ext uri="{BB962C8B-B14F-4D97-AF65-F5344CB8AC3E}">
        <p14:creationId xmlns:p14="http://schemas.microsoft.com/office/powerpoint/2010/main" val="247128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667508" y="2852937"/>
            <a:ext cx="8856984" cy="72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altLang="ru-RU" sz="3200" dirty="0">
                <a:solidFill>
                  <a:srgbClr val="002060"/>
                </a:solidFill>
                <a:latin typeface="Trebuchet MS" panose="020B0603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22299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7448" y="1560278"/>
            <a:ext cx="96490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330450" algn="l"/>
              </a:tabLst>
            </a:pPr>
            <a:r>
              <a:rPr lang="ru-RU" sz="2600" b="1" dirty="0">
                <a:solidFill>
                  <a:srgbClr val="002060"/>
                </a:solidFill>
                <a:latin typeface="Trebuchet MS" panose="020B0603020202020204" pitchFamily="34" charset="0"/>
              </a:rPr>
              <a:t>Общее количество бюджетных мест по направлению:</a:t>
            </a:r>
            <a:endParaRPr lang="ru-RU" sz="2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algn="ctr">
              <a:tabLst>
                <a:tab pos="2330450" algn="l"/>
              </a:tabLst>
            </a:pPr>
            <a:r>
              <a:rPr lang="ru-RU" sz="2600" b="1" dirty="0">
                <a:solidFill>
                  <a:srgbClr val="002060"/>
                </a:solidFill>
                <a:latin typeface="Trebuchet MS" panose="020B0603020202020204" pitchFamily="34" charset="0"/>
              </a:rPr>
              <a:t>25 мест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268C71E-4D1C-4524-58BD-37F40FCDD909}"/>
              </a:ext>
            </a:extLst>
          </p:cNvPr>
          <p:cNvSpPr/>
          <p:nvPr/>
        </p:nvSpPr>
        <p:spPr>
          <a:xfrm>
            <a:off x="1828785" y="2740862"/>
            <a:ext cx="8352928" cy="587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BF267C-BD07-B9BF-2833-DE59331E1C71}"/>
              </a:ext>
            </a:extLst>
          </p:cNvPr>
          <p:cNvSpPr/>
          <p:nvPr/>
        </p:nvSpPr>
        <p:spPr>
          <a:xfrm>
            <a:off x="1828785" y="2740864"/>
            <a:ext cx="1098863" cy="5760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44F8CC-13BD-3C30-C002-1C030F7A23FE}"/>
              </a:ext>
            </a:extLst>
          </p:cNvPr>
          <p:cNvSpPr/>
          <p:nvPr/>
        </p:nvSpPr>
        <p:spPr>
          <a:xfrm>
            <a:off x="5141152" y="2740862"/>
            <a:ext cx="1098864" cy="5760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C48A33A-A1E7-CF42-8193-6887F06AE5FE}"/>
              </a:ext>
            </a:extLst>
          </p:cNvPr>
          <p:cNvSpPr/>
          <p:nvPr/>
        </p:nvSpPr>
        <p:spPr>
          <a:xfrm>
            <a:off x="3287688" y="2740862"/>
            <a:ext cx="1512168" cy="5760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3AA15B76-129E-6C02-36E5-821B2DADE204}"/>
              </a:ext>
            </a:extLst>
          </p:cNvPr>
          <p:cNvCxnSpPr/>
          <p:nvPr/>
        </p:nvCxnSpPr>
        <p:spPr>
          <a:xfrm>
            <a:off x="1828785" y="2596846"/>
            <a:ext cx="835292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64A4404E-B940-8AAB-70A8-8B6779466BF8}"/>
              </a:ext>
            </a:extLst>
          </p:cNvPr>
          <p:cNvCxnSpPr>
            <a:cxnSpLocks/>
          </p:cNvCxnSpPr>
          <p:nvPr/>
        </p:nvCxnSpPr>
        <p:spPr>
          <a:xfrm>
            <a:off x="1828785" y="3532950"/>
            <a:ext cx="109886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ECA26DB-5CF0-A5A9-FF26-63EA3F4AF4C8}"/>
              </a:ext>
            </a:extLst>
          </p:cNvPr>
          <p:cNvCxnSpPr>
            <a:cxnSpLocks/>
          </p:cNvCxnSpPr>
          <p:nvPr/>
        </p:nvCxnSpPr>
        <p:spPr>
          <a:xfrm>
            <a:off x="3287688" y="3532950"/>
            <a:ext cx="151216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0DEE9C7B-ABA0-05BE-F65B-563A009ADFB5}"/>
              </a:ext>
            </a:extLst>
          </p:cNvPr>
          <p:cNvCxnSpPr>
            <a:cxnSpLocks/>
          </p:cNvCxnSpPr>
          <p:nvPr/>
        </p:nvCxnSpPr>
        <p:spPr>
          <a:xfrm>
            <a:off x="5159896" y="3533689"/>
            <a:ext cx="109886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A1E095E-7D42-2259-B1AC-6D2E1A8E612E}"/>
              </a:ext>
            </a:extLst>
          </p:cNvPr>
          <p:cNvSpPr txBox="1"/>
          <p:nvPr/>
        </p:nvSpPr>
        <p:spPr>
          <a:xfrm>
            <a:off x="1828784" y="3594927"/>
            <a:ext cx="10988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33045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10 %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8CEDF7-838E-11E8-01B0-8FA53604E7F2}"/>
              </a:ext>
            </a:extLst>
          </p:cNvPr>
          <p:cNvSpPr txBox="1"/>
          <p:nvPr/>
        </p:nvSpPr>
        <p:spPr>
          <a:xfrm>
            <a:off x="5159896" y="3594927"/>
            <a:ext cx="10988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33045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10 %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C27BA9-3BD3-4736-B7EB-131983B696BE}"/>
              </a:ext>
            </a:extLst>
          </p:cNvPr>
          <p:cNvSpPr txBox="1"/>
          <p:nvPr/>
        </p:nvSpPr>
        <p:spPr>
          <a:xfrm>
            <a:off x="3298914" y="3594927"/>
            <a:ext cx="15654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33045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15 %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904B51-CF79-5D4F-E090-0748D00126F4}"/>
              </a:ext>
            </a:extLst>
          </p:cNvPr>
          <p:cNvSpPr txBox="1"/>
          <p:nvPr/>
        </p:nvSpPr>
        <p:spPr>
          <a:xfrm>
            <a:off x="1371958" y="4149080"/>
            <a:ext cx="20125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spcBef>
                <a:spcPts val="280"/>
              </a:spcBef>
            </a:pPr>
            <a:r>
              <a:rPr lang="ru" sz="2000" dirty="0">
                <a:solidFill>
                  <a:srgbClr val="FF0000"/>
                </a:solidFill>
                <a:latin typeface="Arial"/>
              </a:rPr>
              <a:t>Особая </a:t>
            </a:r>
            <a:br>
              <a:rPr lang="ru" sz="2000" dirty="0">
                <a:solidFill>
                  <a:srgbClr val="FF0000"/>
                </a:solidFill>
                <a:latin typeface="Arial"/>
              </a:rPr>
            </a:br>
            <a:r>
              <a:rPr lang="ru" sz="2000" dirty="0">
                <a:solidFill>
                  <a:srgbClr val="FF0000"/>
                </a:solidFill>
                <a:latin typeface="Arial"/>
              </a:rPr>
              <a:t>квота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806898-838E-A36F-0127-63B2B1BE1EDA}"/>
              </a:ext>
            </a:extLst>
          </p:cNvPr>
          <p:cNvSpPr txBox="1"/>
          <p:nvPr/>
        </p:nvSpPr>
        <p:spPr>
          <a:xfrm>
            <a:off x="6240016" y="4123455"/>
            <a:ext cx="39416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" sz="2000" dirty="0">
                <a:solidFill>
                  <a:schemeClr val="tx2"/>
                </a:solidFill>
                <a:latin typeface="Trebuchet MS" panose="020B0603020202020204" pitchFamily="34" charset="0"/>
              </a:rPr>
              <a:t>Основные </a:t>
            </a:r>
          </a:p>
          <a:p>
            <a:pPr algn="ctr"/>
            <a:r>
              <a:rPr lang="ru" sz="2000" dirty="0">
                <a:solidFill>
                  <a:schemeClr val="tx2"/>
                </a:solidFill>
                <a:latin typeface="Trebuchet MS" panose="020B0603020202020204" pitchFamily="34" charset="0"/>
              </a:rPr>
              <a:t>места </a:t>
            </a:r>
            <a:endParaRPr lang="ru-RU" sz="20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8AAB7B-DBED-3272-EA38-C45590FC0A2A}"/>
              </a:ext>
            </a:extLst>
          </p:cNvPr>
          <p:cNvSpPr txBox="1"/>
          <p:nvPr/>
        </p:nvSpPr>
        <p:spPr>
          <a:xfrm>
            <a:off x="3075372" y="4123452"/>
            <a:ext cx="20125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spcBef>
                <a:spcPts val="280"/>
              </a:spcBef>
            </a:pPr>
            <a:r>
              <a:rPr lang="ru" sz="2000" dirty="0">
                <a:solidFill>
                  <a:srgbClr val="00B050"/>
                </a:solidFill>
                <a:latin typeface="Arial"/>
              </a:rPr>
              <a:t>Целевая </a:t>
            </a:r>
            <a:br>
              <a:rPr lang="ru" sz="2000" dirty="0">
                <a:solidFill>
                  <a:srgbClr val="00B050"/>
                </a:solidFill>
                <a:latin typeface="Arial"/>
              </a:rPr>
            </a:br>
            <a:r>
              <a:rPr lang="ru" sz="2000" dirty="0">
                <a:solidFill>
                  <a:srgbClr val="00B050"/>
                </a:solidFill>
                <a:latin typeface="Arial"/>
              </a:rPr>
              <a:t>квота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1104C6-D971-1AEE-97E6-763B924544A6}"/>
              </a:ext>
            </a:extLst>
          </p:cNvPr>
          <p:cNvSpPr txBox="1"/>
          <p:nvPr/>
        </p:nvSpPr>
        <p:spPr>
          <a:xfrm>
            <a:off x="4727854" y="4123452"/>
            <a:ext cx="20125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spcBef>
                <a:spcPts val="280"/>
              </a:spcBef>
            </a:pPr>
            <a:r>
              <a:rPr lang="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Отдельная квота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764421-DD9A-31D9-6217-7D2E901D15D5}"/>
              </a:ext>
            </a:extLst>
          </p:cNvPr>
          <p:cNvSpPr txBox="1"/>
          <p:nvPr/>
        </p:nvSpPr>
        <p:spPr>
          <a:xfrm>
            <a:off x="2135560" y="5014917"/>
            <a:ext cx="451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rebuchet MS" panose="020B0603020202020204" pitchFamily="34" charset="0"/>
              </a:rPr>
              <a:t>3</a:t>
            </a:r>
            <a:endParaRPr lang="ru-RU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7249B8-8273-8C00-E9D0-49B9D12B530F}"/>
              </a:ext>
            </a:extLst>
          </p:cNvPr>
          <p:cNvSpPr txBox="1"/>
          <p:nvPr/>
        </p:nvSpPr>
        <p:spPr>
          <a:xfrm>
            <a:off x="3855998" y="5014917"/>
            <a:ext cx="451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rebuchet MS" panose="020B0603020202020204" pitchFamily="34" charset="0"/>
              </a:rPr>
              <a:t>4</a:t>
            </a:r>
            <a:endParaRPr lang="ru-RU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995729-B5C9-C1F3-AA67-FBED113C4FEA}"/>
              </a:ext>
            </a:extLst>
          </p:cNvPr>
          <p:cNvSpPr txBox="1"/>
          <p:nvPr/>
        </p:nvSpPr>
        <p:spPr>
          <a:xfrm>
            <a:off x="5576643" y="5014917"/>
            <a:ext cx="451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rebuchet MS" panose="020B0603020202020204" pitchFamily="34" charset="0"/>
              </a:rPr>
              <a:t>3</a:t>
            </a:r>
            <a:endParaRPr lang="ru-RU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BCE4BA-BB41-1641-1ADE-87129B7ECAD2}"/>
              </a:ext>
            </a:extLst>
          </p:cNvPr>
          <p:cNvSpPr txBox="1"/>
          <p:nvPr/>
        </p:nvSpPr>
        <p:spPr>
          <a:xfrm>
            <a:off x="7845343" y="5014917"/>
            <a:ext cx="900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rebuchet MS" panose="020B0603020202020204" pitchFamily="34" charset="0"/>
              </a:rPr>
              <a:t>15</a:t>
            </a:r>
            <a:endParaRPr lang="ru-RU" sz="3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44BC6E-E50D-D729-5DB2-02981E7EDC3A}"/>
              </a:ext>
            </a:extLst>
          </p:cNvPr>
          <p:cNvSpPr txBox="1"/>
          <p:nvPr/>
        </p:nvSpPr>
        <p:spPr>
          <a:xfrm>
            <a:off x="8400256" y="5014917"/>
            <a:ext cx="2496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330450" algn="l"/>
              </a:tabLst>
            </a:pPr>
            <a:r>
              <a:rPr lang="ru-RU" sz="3600" b="1" dirty="0">
                <a:solidFill>
                  <a:srgbClr val="002060"/>
                </a:solidFill>
                <a:latin typeface="Trebuchet MS" panose="020B0603020202020204" pitchFamily="34" charset="0"/>
              </a:rPr>
              <a:t>=   25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3A0BB5-BABF-31E3-3AA8-3F25995C2819}"/>
              </a:ext>
            </a:extLst>
          </p:cNvPr>
          <p:cNvSpPr txBox="1"/>
          <p:nvPr/>
        </p:nvSpPr>
        <p:spPr>
          <a:xfrm>
            <a:off x="2995676" y="5014917"/>
            <a:ext cx="451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rebuchet MS" panose="020B0603020202020204" pitchFamily="34" charset="0"/>
              </a:rPr>
              <a:t>+</a:t>
            </a:r>
            <a:endParaRPr lang="ru-RU" sz="3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8457C8-F02D-92C3-3880-61EAB121703C}"/>
              </a:ext>
            </a:extLst>
          </p:cNvPr>
          <p:cNvSpPr txBox="1"/>
          <p:nvPr/>
        </p:nvSpPr>
        <p:spPr>
          <a:xfrm>
            <a:off x="4716114" y="5014917"/>
            <a:ext cx="451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rebuchet MS" panose="020B0603020202020204" pitchFamily="34" charset="0"/>
              </a:rPr>
              <a:t>+</a:t>
            </a:r>
            <a:endParaRPr lang="ru-RU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06B7873-709E-FB5B-C0C6-FAFBD6B67A97}"/>
              </a:ext>
            </a:extLst>
          </p:cNvPr>
          <p:cNvSpPr txBox="1"/>
          <p:nvPr/>
        </p:nvSpPr>
        <p:spPr>
          <a:xfrm>
            <a:off x="6796864" y="5014917"/>
            <a:ext cx="451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rebuchet MS" panose="020B0603020202020204" pitchFamily="34" charset="0"/>
              </a:rPr>
              <a:t>+</a:t>
            </a:r>
            <a:endParaRPr lang="ru-RU" sz="36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88F771-6AF6-EF5A-C717-7494490EC9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3429"/>
          <a:stretch/>
        </p:blipFill>
        <p:spPr>
          <a:xfrm>
            <a:off x="10200456" y="44624"/>
            <a:ext cx="797456" cy="83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59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3D03DE-CF3B-131C-8471-5E717082A8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3429"/>
          <a:stretch/>
        </p:blipFill>
        <p:spPr>
          <a:xfrm>
            <a:off x="10200456" y="44624"/>
            <a:ext cx="797456" cy="83999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74BD4EB-7129-87EA-5882-8CBE8EC75F31}"/>
              </a:ext>
            </a:extLst>
          </p:cNvPr>
          <p:cNvSpPr/>
          <p:nvPr/>
        </p:nvSpPr>
        <p:spPr>
          <a:xfrm>
            <a:off x="1811524" y="271825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33045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Нормативные документы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33BEDC-A506-79A0-0D4A-C73378E408EB}"/>
              </a:ext>
            </a:extLst>
          </p:cNvPr>
          <p:cNvSpPr/>
          <p:nvPr/>
        </p:nvSpPr>
        <p:spPr>
          <a:xfrm>
            <a:off x="1715852" y="1584955"/>
            <a:ext cx="1044116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Статья 56. Целевое обучение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Статья 71.1. Особенности приема на целевое обучение </a:t>
            </a:r>
            <a:b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по образовательным программам высшего образования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A55608-D3F5-CC40-72FE-9F542AE04F09}"/>
              </a:ext>
            </a:extLst>
          </p:cNvPr>
          <p:cNvSpPr/>
          <p:nvPr/>
        </p:nvSpPr>
        <p:spPr>
          <a:xfrm>
            <a:off x="1355812" y="2484185"/>
            <a:ext cx="1080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Постановление Правительства РФ от 13 октября 2020 года №1681 </a:t>
            </a:r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</a:rPr>
              <a:t>«О целевом обучении по образовательным программам среднего профессионального и высшего образования»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BA9FCDD-69F2-3DAB-13EA-4BDAAC28FAD6}"/>
              </a:ext>
            </a:extLst>
          </p:cNvPr>
          <p:cNvSpPr/>
          <p:nvPr/>
        </p:nvSpPr>
        <p:spPr>
          <a:xfrm>
            <a:off x="1512168" y="3109555"/>
            <a:ext cx="108485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— Положение о целевом обучении;</a:t>
            </a:r>
          </a:p>
          <a:p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— Правила установления квоты приема на целевое обучение за счет средств федерального бюджета;</a:t>
            </a:r>
          </a:p>
          <a:p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— Типовая форма договора о целевом обучении.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B2EF49F-8B21-B50F-25E4-12541A260DD5}"/>
              </a:ext>
            </a:extLst>
          </p:cNvPr>
          <p:cNvSpPr/>
          <p:nvPr/>
        </p:nvSpPr>
        <p:spPr>
          <a:xfrm>
            <a:off x="1355812" y="3971329"/>
            <a:ext cx="865651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Распоряжение Правительства РФ от 17.11.2022 № 3502-р </a:t>
            </a:r>
            <a:b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</a:rPr>
              <a:t>«Об установлении на 2023 год квоты приема на целевое обучение по образовательным программам высшего образования за счет бюджетных ассигнований федерального бюджета»</a:t>
            </a:r>
          </a:p>
          <a:p>
            <a:endParaRPr 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Письмо Минобрнауки России от 01.06.2023 № МН-5/176615 </a:t>
            </a:r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</a:rPr>
              <a:t>«О детализации квоты приема на целевое обучение на 2023 год»</a:t>
            </a:r>
          </a:p>
          <a:p>
            <a:endParaRPr 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Приказ ректора САФУ №432 от 01.06.2023 </a:t>
            </a:r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</a:rPr>
              <a:t>«Об установлении квоты приема на целевое обучение в 2023 году по программам бакалавриата, программам специалитета, программам магистратуры»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BCEE95-44ED-91CA-F5E3-E519DF7290C9}"/>
              </a:ext>
            </a:extLst>
          </p:cNvPr>
          <p:cNvSpPr txBox="1"/>
          <p:nvPr/>
        </p:nvSpPr>
        <p:spPr>
          <a:xfrm>
            <a:off x="1355812" y="1044025"/>
            <a:ext cx="979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В 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Федеральном законе «Об образовании в Российской Федерации» 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устанавливаются 2 статьи, посвященные целевому обучению и приему на целевое обучение:</a:t>
            </a:r>
          </a:p>
        </p:txBody>
      </p:sp>
    </p:spTree>
    <p:extLst>
      <p:ext uri="{BB962C8B-B14F-4D97-AF65-F5344CB8AC3E}">
        <p14:creationId xmlns:p14="http://schemas.microsoft.com/office/powerpoint/2010/main" val="27948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3D03DE-CF3B-131C-8471-5E717082A8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3429"/>
          <a:stretch/>
        </p:blipFill>
        <p:spPr>
          <a:xfrm>
            <a:off x="10200456" y="44624"/>
            <a:ext cx="797456" cy="83999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B2EF49F-8B21-B50F-25E4-12541A260DD5}"/>
              </a:ext>
            </a:extLst>
          </p:cNvPr>
          <p:cNvSpPr/>
          <p:nvPr/>
        </p:nvSpPr>
        <p:spPr>
          <a:xfrm>
            <a:off x="911424" y="1851208"/>
            <a:ext cx="10369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В</a:t>
            </a:r>
            <a:r>
              <a:rPr lang="ru-RU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Северном (Арктическом) федеральном университете имени М. В. Ломоносова </a:t>
            </a:r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установлена квота для приема на целевое обучение в пределах контрольных цифр по специальностям, направлениям подготовки высшего образования (</a:t>
            </a:r>
            <a:r>
              <a:rPr lang="ru-RU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программы бакалавриата, специалитета</a:t>
            </a:r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):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C523402-6DA7-4986-33F3-9382F8C52396}"/>
              </a:ext>
            </a:extLst>
          </p:cNvPr>
          <p:cNvSpPr/>
          <p:nvPr/>
        </p:nvSpPr>
        <p:spPr>
          <a:xfrm>
            <a:off x="1919536" y="3507392"/>
            <a:ext cx="1036915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по очной форме обучения – </a:t>
            </a:r>
            <a:r>
              <a:rPr lang="ru-RU" sz="3200" b="1" dirty="0">
                <a:solidFill>
                  <a:srgbClr val="FF0000"/>
                </a:solidFill>
                <a:latin typeface="Trebuchet MS" panose="020B0603020202020204" pitchFamily="34" charset="0"/>
              </a:rPr>
              <a:t>369</a:t>
            </a:r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 мест</a:t>
            </a:r>
          </a:p>
          <a:p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по очно-заочной форме обучения – </a:t>
            </a:r>
            <a:r>
              <a:rPr lang="ru-RU" sz="3200" b="1" dirty="0">
                <a:solidFill>
                  <a:srgbClr val="FF0000"/>
                </a:solidFill>
                <a:latin typeface="Trebuchet MS" panose="020B0603020202020204" pitchFamily="34" charset="0"/>
              </a:rPr>
              <a:t>26</a:t>
            </a:r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 мест</a:t>
            </a:r>
          </a:p>
          <a:p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по заочной форме обучения – </a:t>
            </a:r>
            <a:r>
              <a:rPr lang="ru-RU" sz="3200" b="1" dirty="0">
                <a:solidFill>
                  <a:srgbClr val="FF0000"/>
                </a:solidFill>
                <a:latin typeface="Trebuchet MS" panose="020B0603020202020204" pitchFamily="34" charset="0"/>
              </a:rPr>
              <a:t>81</a:t>
            </a:r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 место</a:t>
            </a:r>
          </a:p>
          <a:p>
            <a:endParaRPr lang="ru-RU" sz="20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Всего по всем формам обучения – </a:t>
            </a:r>
            <a:r>
              <a:rPr lang="ru-RU" sz="3200" b="1" dirty="0">
                <a:solidFill>
                  <a:srgbClr val="FF0000"/>
                </a:solidFill>
                <a:latin typeface="Trebuchet MS" panose="020B0603020202020204" pitchFamily="34" charset="0"/>
              </a:rPr>
              <a:t>476</a:t>
            </a:r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 мест 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AFE8D19-53D0-F1BA-9BC1-45B2E93EF02A}"/>
              </a:ext>
            </a:extLst>
          </p:cNvPr>
          <p:cNvSpPr/>
          <p:nvPr/>
        </p:nvSpPr>
        <p:spPr>
          <a:xfrm>
            <a:off x="1847528" y="5229200"/>
            <a:ext cx="6048672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50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DE2F91-E87A-684D-CECE-06A5C79647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3429"/>
          <a:stretch/>
        </p:blipFill>
        <p:spPr>
          <a:xfrm>
            <a:off x="10200456" y="44624"/>
            <a:ext cx="797456" cy="839995"/>
          </a:xfrm>
          <a:prstGeom prst="rect">
            <a:avLst/>
          </a:prstGeom>
        </p:spPr>
      </p:pic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F3D57A27-1B8D-9A41-F6C6-69BB12DBF295}"/>
              </a:ext>
            </a:extLst>
          </p:cNvPr>
          <p:cNvSpPr txBox="1">
            <a:spLocks/>
          </p:cNvSpPr>
          <p:nvPr/>
        </p:nvSpPr>
        <p:spPr>
          <a:xfrm>
            <a:off x="0" y="292764"/>
            <a:ext cx="12192000" cy="5620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b="1" dirty="0">
                <a:latin typeface="Trebuchet MS" panose="020B0603020202020204" pitchFamily="34" charset="0"/>
              </a:rPr>
              <a:t>Прием на целевое обучение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9E21987-288C-7428-5C55-4233CDA91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673793"/>
              </p:ext>
            </p:extLst>
          </p:nvPr>
        </p:nvGraphicFramePr>
        <p:xfrm>
          <a:off x="983432" y="1628800"/>
          <a:ext cx="10225135" cy="409911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662544">
                  <a:extLst>
                    <a:ext uri="{9D8B030D-6E8A-4147-A177-3AD203B41FA5}">
                      <a16:colId xmlns:a16="http://schemas.microsoft.com/office/drawing/2014/main" val="1204517000"/>
                    </a:ext>
                  </a:extLst>
                </a:gridCol>
                <a:gridCol w="826273">
                  <a:extLst>
                    <a:ext uri="{9D8B030D-6E8A-4147-A177-3AD203B41FA5}">
                      <a16:colId xmlns:a16="http://schemas.microsoft.com/office/drawing/2014/main" val="1859318825"/>
                    </a:ext>
                  </a:extLst>
                </a:gridCol>
                <a:gridCol w="826273">
                  <a:extLst>
                    <a:ext uri="{9D8B030D-6E8A-4147-A177-3AD203B41FA5}">
                      <a16:colId xmlns:a16="http://schemas.microsoft.com/office/drawing/2014/main" val="1624389255"/>
                    </a:ext>
                  </a:extLst>
                </a:gridCol>
                <a:gridCol w="826273">
                  <a:extLst>
                    <a:ext uri="{9D8B030D-6E8A-4147-A177-3AD203B41FA5}">
                      <a16:colId xmlns:a16="http://schemas.microsoft.com/office/drawing/2014/main" val="2955883592"/>
                    </a:ext>
                  </a:extLst>
                </a:gridCol>
                <a:gridCol w="3083772">
                  <a:extLst>
                    <a:ext uri="{9D8B030D-6E8A-4147-A177-3AD203B41FA5}">
                      <a16:colId xmlns:a16="http://schemas.microsoft.com/office/drawing/2014/main" val="357197141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Код и наименование </a:t>
                      </a:r>
                      <a:b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направления подготовки и программы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Форма обучения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Субъекты РФ, </a:t>
                      </a:r>
                      <a:b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на территориях которых</a:t>
                      </a:r>
                      <a:b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может быть трудоустроен</a:t>
                      </a:r>
                      <a:b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гражданин в соответствии </a:t>
                      </a:r>
                      <a:b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 договором о целевом обучении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440684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очная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очно-заочная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заочная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96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22605" indent="-522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01.03.02 Прикладная математика и информатика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все субъекты РФ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299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7550" indent="-7175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01.03.02 Прикладная математика и информатика</a:t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(АО «Центр судоремонта «Звездочка»)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992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22605" indent="-522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03.03.02 Физика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все субъекты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РФ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63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22605" indent="-522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29.03.04 Технология художественной обработки материалов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Республика Бурятия, Донецкая Народная Республика, Луганская Народная Республика, Республика Северная Осетия-Алания, Республика Татарстан, Архангельская область, Запорожская область, Новосибирская область, Тульская область, Херсонская область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300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397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285615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33045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Кто может выступать заказчиком приема на ЦО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744552" y="1032407"/>
            <a:ext cx="8815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/>
            <a:r>
              <a:rPr lang="ru-RU" dirty="0">
                <a:solidFill>
                  <a:srgbClr val="002060"/>
                </a:solidFill>
                <a:latin typeface="Trebuchet MS" panose="020B0603020202020204" pitchFamily="34" charset="0"/>
              </a:rPr>
              <a:t>1) федеральные государственные органы, органы государственной власти субъектов Российской Федерации, органы местного самоуправления;</a:t>
            </a:r>
          </a:p>
          <a:p>
            <a:pPr marL="269875" indent="-269875"/>
            <a:r>
              <a:rPr lang="ru-RU" dirty="0">
                <a:solidFill>
                  <a:srgbClr val="002060"/>
                </a:solidFill>
                <a:latin typeface="Trebuchet MS" panose="020B0603020202020204" pitchFamily="34" charset="0"/>
              </a:rPr>
              <a:t>2) государственные и муниципальные учреждения, унитарные предприятия;</a:t>
            </a:r>
          </a:p>
          <a:p>
            <a:pPr marL="269875" indent="-269875"/>
            <a:r>
              <a:rPr lang="ru-RU" dirty="0">
                <a:solidFill>
                  <a:srgbClr val="002060"/>
                </a:solidFill>
                <a:latin typeface="Trebuchet MS" panose="020B0603020202020204" pitchFamily="34" charset="0"/>
              </a:rPr>
              <a:t>3) государственные корпорации;</a:t>
            </a:r>
          </a:p>
          <a:p>
            <a:pPr marL="269875" indent="-269875"/>
            <a:r>
              <a:rPr lang="ru-RU" dirty="0">
                <a:solidFill>
                  <a:srgbClr val="002060"/>
                </a:solidFill>
                <a:latin typeface="Trebuchet MS" panose="020B0603020202020204" pitchFamily="34" charset="0"/>
              </a:rPr>
              <a:t>4) государственные компании;</a:t>
            </a:r>
          </a:p>
          <a:p>
            <a:pPr marL="269875" indent="-269875"/>
            <a:r>
              <a:rPr lang="ru-RU" dirty="0">
                <a:solidFill>
                  <a:srgbClr val="002060"/>
                </a:solidFill>
                <a:latin typeface="Trebuchet MS" panose="020B0603020202020204" pitchFamily="34" charset="0"/>
              </a:rPr>
              <a:t>5) организации, включенные в сводный реестр организаций оборонно-промышленного комплекса, формируемый в соответствии с частью 2 статьи 21 Федерального закона от 31 декабря 2014 года N 488-ФЗ «О промышленной политике в Российской Федерации»;</a:t>
            </a:r>
          </a:p>
          <a:p>
            <a:pPr marL="269875" indent="-269875"/>
            <a:r>
              <a:rPr lang="ru-RU" dirty="0">
                <a:solidFill>
                  <a:srgbClr val="002060"/>
                </a:solidFill>
                <a:latin typeface="Trebuchet MS" panose="020B0603020202020204" pitchFamily="34" charset="0"/>
              </a:rPr>
              <a:t>6) хозяйственные общества, в уставном капитале которых присутствует доля Российской Федерации, субъекта Российской Федерации или муниципального образования;</a:t>
            </a:r>
          </a:p>
          <a:p>
            <a:pPr marL="269875" indent="-269875"/>
            <a:r>
              <a:rPr lang="ru-RU" dirty="0">
                <a:solidFill>
                  <a:srgbClr val="002060"/>
                </a:solidFill>
                <a:latin typeface="Trebuchet MS" panose="020B0603020202020204" pitchFamily="34" charset="0"/>
              </a:rPr>
              <a:t>7) акционерные общества, акции которых находятся в собственности или в доверительном управлении государственной корпорации;</a:t>
            </a:r>
          </a:p>
          <a:p>
            <a:pPr marL="269875" indent="-269875"/>
            <a:r>
              <a:rPr lang="ru-RU" dirty="0">
                <a:solidFill>
                  <a:srgbClr val="002060"/>
                </a:solidFill>
                <a:latin typeface="Trebuchet MS" panose="020B0603020202020204" pitchFamily="34" charset="0"/>
              </a:rPr>
              <a:t>8) дочерние хозяйственные общества организаций, указанных в п. 4, 6 и 7;</a:t>
            </a:r>
          </a:p>
          <a:p>
            <a:pPr marL="269875" indent="-269875"/>
            <a:r>
              <a:rPr lang="ru-RU" dirty="0">
                <a:solidFill>
                  <a:srgbClr val="002060"/>
                </a:solidFill>
                <a:latin typeface="Trebuchet MS" panose="020B0603020202020204" pitchFamily="34" charset="0"/>
              </a:rPr>
              <a:t>9) организации, которые созданы государственными корпорациями или переданы государственным корпорациям в соответствии с положениями</a:t>
            </a:r>
            <a:br>
              <a:rPr lang="ru-RU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Trebuchet MS" panose="020B0603020202020204" pitchFamily="34" charset="0"/>
              </a:rPr>
              <a:t>федеральных законов об указанных корпорациях.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7D4191-6A56-9054-3B4D-B46CB752C8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3429"/>
          <a:stretch/>
        </p:blipFill>
        <p:spPr>
          <a:xfrm>
            <a:off x="10200456" y="44624"/>
            <a:ext cx="797456" cy="83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43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38799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33045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Прием на целевое обучение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611864" y="4401200"/>
            <a:ext cx="1980000" cy="82803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Договор</a:t>
            </a:r>
            <a:b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о целевом</a:t>
            </a:r>
            <a:b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обучении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620098" y="5553328"/>
            <a:ext cx="1980000" cy="828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</a:rPr>
              <a:t>Заказчик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610338" y="3249072"/>
            <a:ext cx="1980000" cy="8280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</a:rPr>
              <a:t>Гражданин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 (поступающий</a:t>
            </a:r>
            <a:b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или обучающийся)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560496" y="5535264"/>
            <a:ext cx="3302608" cy="8460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</a:rPr>
              <a:t>Вуз</a:t>
            </a:r>
            <a:b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(организация, осуществляющая образовательную деятельность)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550736" y="3249072"/>
            <a:ext cx="3302608" cy="8280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</a:rPr>
              <a:t>Работодатель</a:t>
            </a:r>
            <a:b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(организация, в которой</a:t>
            </a:r>
            <a:b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будет работать гражданин</a:t>
            </a:r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3456322" y="4007424"/>
            <a:ext cx="288032" cy="427392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16200000">
            <a:off x="3456322" y="5195616"/>
            <a:ext cx="288032" cy="427392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7193211" y="4365136"/>
            <a:ext cx="0" cy="86409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6342824" y="4608132"/>
            <a:ext cx="1677698" cy="39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rebuchet MS" panose="020B0603020202020204" pitchFamily="34" charset="0"/>
              </a:rPr>
              <a:t>Могут быть</a:t>
            </a:r>
            <a:br>
              <a:rPr lang="ru-RU" sz="1400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Trebuchet MS" panose="020B0603020202020204" pitchFamily="34" charset="0"/>
              </a:rPr>
              <a:t>сторонами договора</a:t>
            </a:r>
          </a:p>
        </p:txBody>
      </p:sp>
      <p:cxnSp>
        <p:nvCxnSpPr>
          <p:cNvPr id="11" name="Прямая со стрелкой 10"/>
          <p:cNvCxnSpPr>
            <a:stCxn id="38" idx="1"/>
          </p:cNvCxnSpPr>
          <p:nvPr/>
        </p:nvCxnSpPr>
        <p:spPr>
          <a:xfrm flipH="1">
            <a:off x="4832030" y="3663088"/>
            <a:ext cx="718707" cy="558032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36" idx="1"/>
          </p:cNvCxnSpPr>
          <p:nvPr/>
        </p:nvCxnSpPr>
        <p:spPr>
          <a:xfrm flipH="1" flipV="1">
            <a:off x="4832030" y="5409312"/>
            <a:ext cx="728467" cy="54898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2423592" y="2483972"/>
            <a:ext cx="669674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Дата договора о ЦО не позднее даты завершения приема по конкретным условиям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60A198A-E45E-399F-6BFD-FDE0D59A20E1}"/>
              </a:ext>
            </a:extLst>
          </p:cNvPr>
          <p:cNvSpPr/>
          <p:nvPr/>
        </p:nvSpPr>
        <p:spPr>
          <a:xfrm>
            <a:off x="1745035" y="1257582"/>
            <a:ext cx="3950008" cy="7254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не предусматривает</a:t>
            </a:r>
            <a:b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прием в рамках квоты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6D6FE2C-E716-3146-E071-0967E1DAB9AF}"/>
              </a:ext>
            </a:extLst>
          </p:cNvPr>
          <p:cNvSpPr/>
          <p:nvPr/>
        </p:nvSpPr>
        <p:spPr>
          <a:xfrm>
            <a:off x="5839059" y="1263408"/>
            <a:ext cx="3950008" cy="7254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FF0000"/>
                </a:solidFill>
                <a:latin typeface="Trebuchet MS" panose="020B0603020202020204" pitchFamily="34" charset="0"/>
              </a:rPr>
              <a:t>предусматривает</a:t>
            </a:r>
            <a:br>
              <a:rPr lang="ru-RU" sz="2600" b="1" dirty="0">
                <a:solidFill>
                  <a:srgbClr val="FF0000"/>
                </a:solidFill>
                <a:latin typeface="Trebuchet MS" panose="020B0603020202020204" pitchFamily="34" charset="0"/>
              </a:rPr>
            </a:br>
            <a:r>
              <a:rPr lang="ru-RU" sz="2600" b="1" dirty="0">
                <a:solidFill>
                  <a:srgbClr val="FF0000"/>
                </a:solidFill>
                <a:latin typeface="Trebuchet MS" panose="020B0603020202020204" pitchFamily="34" charset="0"/>
              </a:rPr>
              <a:t>прием в рамках квоты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F828118-70C3-253E-9099-ACB54AB829CF}"/>
              </a:ext>
            </a:extLst>
          </p:cNvPr>
          <p:cNvSpPr/>
          <p:nvPr/>
        </p:nvSpPr>
        <p:spPr>
          <a:xfrm>
            <a:off x="0" y="441487"/>
            <a:ext cx="12191999" cy="38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Договор о целевом обучении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76DCB2-B0DE-B3E3-55F0-15D55F0623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3429"/>
          <a:stretch/>
        </p:blipFill>
        <p:spPr>
          <a:xfrm>
            <a:off x="10200456" y="44624"/>
            <a:ext cx="797456" cy="83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30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38799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33045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Обязательства сторон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305783" y="914039"/>
            <a:ext cx="1998054" cy="502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Обязательства </a:t>
            </a:r>
            <a:r>
              <a:rPr lang="ru-RU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заказчика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271464" y="4862147"/>
            <a:ext cx="1963733" cy="475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Обязательства </a:t>
            </a:r>
            <a:r>
              <a:rPr lang="ru-RU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гражданина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269517" y="912128"/>
            <a:ext cx="6857186" cy="193439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ru-RU" dirty="0">
                <a:solidFill>
                  <a:srgbClr val="002060"/>
                </a:solidFill>
              </a:rPr>
              <a:t>по организации предоставления /предоставлению гражданину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в период обучения </a:t>
            </a:r>
            <a:r>
              <a:rPr lang="ru-RU" b="1" dirty="0">
                <a:solidFill>
                  <a:srgbClr val="002060"/>
                </a:solidFill>
              </a:rPr>
              <a:t>мер поддержки </a:t>
            </a:r>
            <a:r>
              <a:rPr lang="ru-RU" dirty="0">
                <a:solidFill>
                  <a:srgbClr val="002060"/>
                </a:solidFill>
              </a:rPr>
              <a:t>(включая меры материального стимулирования, оплата дополнительных платных образовательных услуг, оказываемых за рамками образовательной программы, осваиваемой в соответствии с  договором, предоставление в пользование и (или) оплата жилого помещения в период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обучения и др.)</a:t>
            </a:r>
            <a:endParaRPr lang="ru-RU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69517" y="3432408"/>
            <a:ext cx="6857186" cy="7200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ru-RU" b="1" dirty="0">
                <a:solidFill>
                  <a:srgbClr val="002060"/>
                </a:solidFill>
              </a:rPr>
              <a:t>по трудоустройству гражданина </a:t>
            </a:r>
            <a:r>
              <a:rPr lang="ru-RU" dirty="0">
                <a:solidFill>
                  <a:srgbClr val="002060"/>
                </a:solidFill>
              </a:rPr>
              <a:t>не позднее срока, установленного договором, в соответствии с полученной квалификацией</a:t>
            </a:r>
            <a:endParaRPr lang="ru-RU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235197" y="4800560"/>
            <a:ext cx="6857186" cy="8640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ru-RU" b="1" dirty="0">
                <a:solidFill>
                  <a:srgbClr val="002060"/>
                </a:solidFill>
              </a:rPr>
              <a:t>по освоению образовательной программы</a:t>
            </a:r>
            <a:r>
              <a:rPr lang="ru-RU" dirty="0">
                <a:solidFill>
                  <a:srgbClr val="002060"/>
                </a:solidFill>
              </a:rPr>
              <a:t>, указанной в договоре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(с возможностью изменения образовательной программы и (или) формы обучения по согласованию с заказчиком)</a:t>
            </a:r>
            <a:endParaRPr lang="ru-RU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35196" y="5664656"/>
            <a:ext cx="6857186" cy="6446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ru-RU" b="1" dirty="0">
                <a:solidFill>
                  <a:srgbClr val="002060"/>
                </a:solidFill>
              </a:rPr>
              <a:t>по осуществлению трудовой деятельности в течение не менее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3-х лет</a:t>
            </a:r>
            <a:r>
              <a:rPr lang="ru-RU" dirty="0">
                <a:solidFill>
                  <a:srgbClr val="002060"/>
                </a:solidFill>
              </a:rPr>
              <a:t>, в соответствии с полученной квалификацией</a:t>
            </a:r>
            <a:endParaRPr lang="ru-RU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9861" y="2846518"/>
            <a:ext cx="6606842" cy="58589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ru-RU" b="1" dirty="0">
                <a:solidFill>
                  <a:srgbClr val="FF0000"/>
                </a:solidFill>
              </a:rPr>
              <a:t>Стороны самостоятельно определяют перечень мер поддержки с указанием порядка, сроков и размеров их предоставления</a:t>
            </a:r>
            <a:endParaRPr lang="ru-RU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19861" y="4152488"/>
            <a:ext cx="6606842" cy="58589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ru-RU" b="1" dirty="0">
                <a:solidFill>
                  <a:srgbClr val="FF0000"/>
                </a:solidFill>
              </a:rPr>
              <a:t>Трудоустройство осуществляется не позднее срока, установленного договором</a:t>
            </a:r>
            <a:endParaRPr lang="ru-RU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0234F1-0EAA-4601-960E-91F6DFBEC4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3429"/>
          <a:stretch/>
        </p:blipFill>
        <p:spPr>
          <a:xfrm>
            <a:off x="10200456" y="44624"/>
            <a:ext cx="797456" cy="83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4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42" grpId="0" animBg="1"/>
      <p:bldP spid="43" grpId="0" animBg="1"/>
      <p:bldP spid="44" grpId="0" animBg="1"/>
      <p:bldP spid="45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Arctic_CEA_3</Template>
  <TotalTime>13082</TotalTime>
  <Words>2318</Words>
  <Application>Microsoft Office PowerPoint</Application>
  <PresentationFormat>Широкоэкранный</PresentationFormat>
  <Paragraphs>273</Paragraphs>
  <Slides>20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Cambria</vt:lpstr>
      <vt:lpstr>Calibri</vt:lpstr>
      <vt:lpstr>Trebuchet MS</vt:lpstr>
      <vt:lpstr>Times New Roman</vt:lpstr>
      <vt:lpstr>Соседство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Хлестачев Роман Валерьевич</dc:creator>
  <cp:lastModifiedBy>Гладышев Андрей Владимирович</cp:lastModifiedBy>
  <cp:revision>1078</cp:revision>
  <cp:lastPrinted>2017-06-26T09:44:35Z</cp:lastPrinted>
  <dcterms:created xsi:type="dcterms:W3CDTF">2012-06-21T07:34:02Z</dcterms:created>
  <dcterms:modified xsi:type="dcterms:W3CDTF">2023-06-08T09:00:43Z</dcterms:modified>
</cp:coreProperties>
</file>