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dms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72" r:id="rId11"/>
    <p:sldId id="268" r:id="rId12"/>
    <p:sldId id="269" r:id="rId13"/>
    <p:sldId id="270" r:id="rId14"/>
    <p:sldId id="273" r:id="rId15"/>
    <p:sldId id="271" r:id="rId16"/>
    <p:sldId id="274" r:id="rId17"/>
    <p:sldId id="29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7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2" r:id="rId35"/>
    <p:sldId id="293" r:id="rId3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69B3E8"/>
    <a:srgbClr val="D32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0"/>
    <p:restoredTop sz="95238"/>
  </p:normalViewPr>
  <p:slideViewPr>
    <p:cSldViewPr snapToGrid="0" snapToObjects="1">
      <p:cViewPr varScale="1">
        <p:scale>
          <a:sx n="110" d="100"/>
          <a:sy n="110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7CF214-498A-164D-8CF9-FF84482A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5F214C4-9B17-8545-8365-9396A6D91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E881B6-7A73-BA4D-AE57-FFEB28FA1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579ED86-24D1-8E4D-B399-A5E1385F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371456-9BF6-0A4E-8B12-42D140A3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36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F88A8A-B1B5-184C-B330-41B695E34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889D73E-86AA-2940-B8A8-A71A0ECF7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C63E7A-30BD-C546-AB2A-6F0DC803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842843-6C9C-A142-B339-801ACE739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7DDA23D-BCE0-7740-9AEE-F695ED6A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41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AA13B1C-7225-9045-9047-BDF36B8B2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FF81012-F680-5B4C-AC08-C0733B688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5093F2-B3CC-5543-89A1-A77DFCF3E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FE6D9EE-614A-FD46-B09E-2B4DF737F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11164C-6EC3-2441-81A8-7446A05A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98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2946E1-5F6E-504A-9D97-D571B4921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8952005-53A4-3148-8EC2-DC4DB9B69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B4DC89-2E29-9949-A266-4B447151B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59719A-7E58-4B45-8735-25A64C32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5ABC59-524F-4248-B82D-7ED54994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6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1D1D48-866F-C445-9BD9-D5BE91209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5D1DB60-F170-D543-BAA4-0E23E40C0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9B5983-57F6-2A46-BD4C-8473ED9EB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A61339-60A3-D04C-BEE8-74B12CFD8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BE40D1C-1319-9A4D-921D-782824E1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614974-FE4E-A14A-BC75-EA79C6CE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2B4C53-9757-E044-83C0-54BDE6FC6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DF816AA-60C3-C14D-8816-5938F6619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1ECEA5F-1C40-6D4F-A1AE-7B104DDF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1B7F19B-DE7F-7A4E-B777-87FFD93C0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AB5002E-E52E-B748-A01F-2B26AA25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9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ABF314-39AB-E248-8452-F9902A70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BB464E-F9D2-9D44-9024-0309CD5B1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6F4AF20-3F53-A747-836A-2709A0B3C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80FCE47-05E7-614C-88DA-F0074ED8B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65AC9A7-4712-664F-B88A-030002950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41AB5DC-5172-A64F-9F1A-4E1ECD61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9162C20-1F8A-A240-86E1-A49D9794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73A94FB-82A9-4947-90BD-6E81C005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1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6206F7-E401-9942-BCE6-F2B0F5A3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B64E3EF-0C7D-C94F-8005-F181243C2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E12E56E-05B3-EA41-9E4E-E95F7790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F9A64C4-0D2F-7042-B55F-0EDFE56C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4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6E03DE9-37D8-924F-B136-822BBB98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9DB4FF3-1883-3749-BC00-83EB8DF97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6116C64-07F5-A147-8228-354D6B60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54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DC3172-BBDA-084F-AC7D-A0301342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0B8F840-F376-584F-8A21-C1B617663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E67BE2F-65F3-444A-868C-24470C8A6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A3F9604-F344-194D-91A6-ED757753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9A5BBD-821B-9046-BA41-615FAB54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ED2549E-869D-3C41-A89D-8DF73D65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9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9D3E77-4F22-B94A-B35A-4194C2E61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4DA686F-C02C-7443-868C-3CF64BB195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1D374F2-A327-C941-AF1A-94E236C27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AD215D7-C009-2444-B638-425751BA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D669-8B47-3046-B45E-2F8B7275DD14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7CA94C0-21FA-0848-A5F3-A3C776F8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DED5FD3-3563-594C-A222-14083F74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AA28E-4B32-D846-9457-8C125F4A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18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BACC04-8D09-4A4E-8964-162F6F75B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E6A557E-E6F9-404A-AD70-56D56B475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CFCEB75-2A76-1B4D-AC83-F9638A07F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1D669-8B47-3046-B45E-2F8B7275DD14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2A0AE7-B55A-3146-9C8C-FE48079B8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F241FDB-A94D-FB41-B394-6EC1B9D75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AA28E-4B32-D846-9457-8C125F4A7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7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5.jpg"/><Relationship Id="rId4" Type="http://schemas.openxmlformats.org/officeDocument/2006/relationships/image" Target="../media/image4.png"/><Relationship Id="rId9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2.pn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0.png"/><Relationship Id="rId5" Type="http://schemas.openxmlformats.org/officeDocument/2006/relationships/image" Target="../media/image18.png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12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15.png"/><Relationship Id="rId5" Type="http://schemas.openxmlformats.org/officeDocument/2006/relationships/image" Target="../media/image18.png"/><Relationship Id="rId10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12" Type="http://schemas.openxmlformats.org/officeDocument/2006/relationships/image" Target="../media/image48.dms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47.png"/><Relationship Id="rId5" Type="http://schemas.openxmlformats.org/officeDocument/2006/relationships/image" Target="../media/image18.png"/><Relationship Id="rId10" Type="http://schemas.openxmlformats.org/officeDocument/2006/relationships/image" Target="../media/image46.jpg"/><Relationship Id="rId4" Type="http://schemas.openxmlformats.org/officeDocument/2006/relationships/image" Target="../media/image4.png"/><Relationship Id="rId9" Type="http://schemas.openxmlformats.org/officeDocument/2006/relationships/image" Target="../media/image45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sv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12" Type="http://schemas.openxmlformats.org/officeDocument/2006/relationships/image" Target="../media/image55.png"/><Relationship Id="rId2" Type="http://schemas.openxmlformats.org/officeDocument/2006/relationships/image" Target="../media/image1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4.png"/><Relationship Id="rId5" Type="http://schemas.openxmlformats.org/officeDocument/2006/relationships/image" Target="../media/image1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ovaleva.81@list.ru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98E17C-3D96-DD49-A816-8D0CA426A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7009" y="4340847"/>
            <a:ext cx="9144000" cy="16557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4C97"/>
                </a:solidFill>
                <a:cs typeface="Al Bayan Plain" pitchFamily="2" charset="-78"/>
              </a:rPr>
              <a:t>Министерство образования и науки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4C97"/>
                </a:solidFill>
                <a:cs typeface="Al Bayan Plain" pitchFamily="2" charset="-78"/>
              </a:rPr>
              <a:t>Архангельской области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rgbClr val="004C97"/>
              </a:solidFill>
              <a:cs typeface="Al Bayan Plain" pitchFamily="2" charset="-7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rgbClr val="004C97"/>
                </a:solidFill>
                <a:cs typeface="Al Bayan Plain" pitchFamily="2" charset="-78"/>
              </a:rPr>
              <a:t>28 февраля 2020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B79142D-1DF5-E74D-8DE1-2D9C6FE24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5808" y="2251286"/>
            <a:ext cx="5274365" cy="1350752"/>
          </a:xfrm>
          <a:prstGeom prst="rect">
            <a:avLst/>
          </a:prstGeom>
        </p:spPr>
      </p:pic>
      <p:pic>
        <p:nvPicPr>
          <p:cNvPr id="14" name="Picture 2" descr="https://plastzabor.ru/files/uploads/gerb/Coat_of_Arms_of_Arkhangelsk_oblast_-_Full.jpg">
            <a:extLst>
              <a:ext uri="{FF2B5EF4-FFF2-40B4-BE49-F238E27FC236}">
                <a16:creationId xmlns="" xmlns:a16="http://schemas.microsoft.com/office/drawing/2014/main" id="{A8187CE4-2E5B-AA4F-A485-248B6F820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655" y="170817"/>
            <a:ext cx="1080120" cy="127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newsone.ua/img/forall/u/0/50/75-Gerb.jpg">
            <a:extLst>
              <a:ext uri="{FF2B5EF4-FFF2-40B4-BE49-F238E27FC236}">
                <a16:creationId xmlns="" xmlns:a16="http://schemas.microsoft.com/office/drawing/2014/main" id="{159BDD07-6E5E-EC48-84DC-CE6D4B8EC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8" y="170817"/>
            <a:ext cx="1704561" cy="127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6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2E2234E2-4110-5348-B630-4C0B16021BA4}"/>
              </a:ext>
            </a:extLst>
          </p:cNvPr>
          <p:cNvSpPr/>
          <p:nvPr/>
        </p:nvSpPr>
        <p:spPr>
          <a:xfrm>
            <a:off x="3537517" y="1297445"/>
            <a:ext cx="5191542" cy="470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«Создание новых мест 2020 - 2023»</a:t>
            </a:r>
            <a:endParaRPr lang="ru-RU" sz="2400" b="1" dirty="0">
              <a:solidFill>
                <a:srgbClr val="004C9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2BE952B-7AD5-B448-AAD9-B755ADA39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409028"/>
            <a:ext cx="710649" cy="7106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177" y="328126"/>
            <a:ext cx="6849756" cy="743705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«Современная школа»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3053C6A5-BCB6-F64C-BEE0-605E168BCC8D}"/>
              </a:ext>
            </a:extLst>
          </p:cNvPr>
          <p:cNvSpPr txBox="1">
            <a:spLocks/>
          </p:cNvSpPr>
          <p:nvPr/>
        </p:nvSpPr>
        <p:spPr>
          <a:xfrm>
            <a:off x="410815" y="1684967"/>
            <a:ext cx="3060518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rgbClr val="004C97"/>
                </a:solidFill>
              </a:rPr>
              <a:t>ВХОЖДЕНИЕ РОССИЙСКОЙ ФЕДЕРАЦИИ К 2024 ГОДУ </a:t>
            </a:r>
            <a:br>
              <a:rPr lang="ru-RU" sz="1700" b="1" dirty="0">
                <a:solidFill>
                  <a:srgbClr val="004C97"/>
                </a:solidFill>
              </a:rPr>
            </a:br>
            <a:r>
              <a:rPr lang="ru-RU" sz="1700" b="1" dirty="0">
                <a:solidFill>
                  <a:srgbClr val="004C97"/>
                </a:solidFill>
              </a:rPr>
              <a:t>В ЧИСЛО ВЕДУЩИХ СТРАН МИРА ПО КАЧЕСТВУ ОБЩЕГО ОБРАЗОВАНИЯ </a:t>
            </a:r>
            <a:r>
              <a:rPr lang="ru-RU" sz="1700" b="1" dirty="0">
                <a:solidFill>
                  <a:srgbClr val="69B3E8"/>
                </a:solidFill>
              </a:rPr>
              <a:t>ПОСРЕДСТВОМ ОБНОВЛЕНИЯ СОДЕРЖАНИЯ И ТЕХНОЛОГИЙ ПРЕПОДАВАНИЯ ОБЩЕОБРАЗОВАТЕЛЬНЫХ ПРОГРАММ,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700" b="1" dirty="0">
                <a:solidFill>
                  <a:srgbClr val="004C97"/>
                </a:solidFill>
              </a:rPr>
              <a:t>ВОВЛЕЧЕНИЯ ВСЕХ УЧАСТНИКОВ СИСТЕМЫ ОБРАЗОВАНИЯ В РАЗВИТИЕ СИСТЕМЫ ОБЩЕГО ОБРАЗОВАНИЯ, А ТАКЖЕ </a:t>
            </a:r>
            <a:br>
              <a:rPr lang="ru-RU" sz="1700" b="1" dirty="0">
                <a:solidFill>
                  <a:srgbClr val="004C97"/>
                </a:solidFill>
              </a:rPr>
            </a:br>
            <a:r>
              <a:rPr lang="ru-RU" sz="1700" b="1" dirty="0">
                <a:solidFill>
                  <a:srgbClr val="004C97"/>
                </a:solidFill>
              </a:rPr>
              <a:t>ЗА СЧЕТ ОБНОВЛЕНИЯ МАТЕРИАЛЬНО-ТЕХНИЧЕСКОЙ БАЗЫ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CFC406A-6EC2-504A-8769-1428CB57B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742" y="2764717"/>
            <a:ext cx="1219863" cy="121986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239DDE78-31D4-F549-B361-CAD1EDC77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730" y="5776237"/>
            <a:ext cx="951852" cy="951852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0BF4E10-5D80-D143-AD8E-ADC8EF16EE41}"/>
              </a:ext>
            </a:extLst>
          </p:cNvPr>
          <p:cNvSpPr/>
          <p:nvPr/>
        </p:nvSpPr>
        <p:spPr>
          <a:xfrm>
            <a:off x="1430315" y="5664894"/>
            <a:ext cx="31840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4C97"/>
                </a:solidFill>
              </a:rPr>
              <a:t>2 674 116,40 </a:t>
            </a:r>
            <a:r>
              <a:rPr lang="ru-RU" sz="2400" b="1" dirty="0">
                <a:solidFill>
                  <a:srgbClr val="004C97"/>
                </a:solidFill>
              </a:rPr>
              <a:t>тыс. 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9EBCB17-A44B-A04A-8023-1BAC1D9ADA51}"/>
              </a:ext>
            </a:extLst>
          </p:cNvPr>
          <p:cNvSpPr/>
          <p:nvPr/>
        </p:nvSpPr>
        <p:spPr>
          <a:xfrm>
            <a:off x="4445235" y="3416346"/>
            <a:ext cx="2282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4C97"/>
                </a:solidFill>
              </a:rPr>
              <a:t>250 </a:t>
            </a:r>
            <a:r>
              <a:rPr lang="ru-RU" sz="2800" b="1" dirty="0">
                <a:solidFill>
                  <a:srgbClr val="004C97"/>
                </a:solidFill>
              </a:rPr>
              <a:t>мест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70D1D057-0953-AC4D-A32B-8A250D89094E}"/>
              </a:ext>
            </a:extLst>
          </p:cNvPr>
          <p:cNvSpPr/>
          <p:nvPr/>
        </p:nvSpPr>
        <p:spPr>
          <a:xfrm>
            <a:off x="3532014" y="2003099"/>
            <a:ext cx="2786428" cy="73635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Шенкурский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муниципальный район</a:t>
            </a:r>
            <a:endParaRPr lang="ru-RU" sz="2000" b="1" dirty="0">
              <a:solidFill>
                <a:srgbClr val="004C9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3DD6D138-00E7-EB40-9D3D-55534FD1819D}"/>
              </a:ext>
            </a:extLst>
          </p:cNvPr>
          <p:cNvSpPr/>
          <p:nvPr/>
        </p:nvSpPr>
        <p:spPr>
          <a:xfrm>
            <a:off x="6465358" y="2009134"/>
            <a:ext cx="2800806" cy="73635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Мезенский муниципальный район</a:t>
            </a:r>
            <a:endParaRPr lang="ru-RU" sz="2000" b="1" dirty="0">
              <a:solidFill>
                <a:srgbClr val="004C9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03AB719-4347-9840-8CEB-65354BADE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714" y="2764717"/>
            <a:ext cx="1219863" cy="1219863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7D588A92-0057-3E44-AA86-4926E817922F}"/>
              </a:ext>
            </a:extLst>
          </p:cNvPr>
          <p:cNvSpPr/>
          <p:nvPr/>
        </p:nvSpPr>
        <p:spPr>
          <a:xfrm>
            <a:off x="7493711" y="3336835"/>
            <a:ext cx="1950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4C97"/>
                </a:solidFill>
              </a:rPr>
              <a:t>90</a:t>
            </a:r>
            <a:r>
              <a:rPr lang="ru-RU" sz="4800" b="1" dirty="0">
                <a:solidFill>
                  <a:srgbClr val="004C97"/>
                </a:solidFill>
              </a:rPr>
              <a:t> </a:t>
            </a:r>
            <a:r>
              <a:rPr lang="ru-RU" sz="3200" b="1" dirty="0">
                <a:solidFill>
                  <a:srgbClr val="004C97"/>
                </a:solidFill>
              </a:rPr>
              <a:t>мест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73DB57AD-A887-A948-BDA5-B1F2B09BE687}"/>
              </a:ext>
            </a:extLst>
          </p:cNvPr>
          <p:cNvSpPr/>
          <p:nvPr/>
        </p:nvSpPr>
        <p:spPr>
          <a:xfrm>
            <a:off x="9358946" y="2295318"/>
            <a:ext cx="2591860" cy="4070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г. Архангельск</a:t>
            </a:r>
            <a:endParaRPr lang="ru-RU" sz="2000" b="1" dirty="0">
              <a:solidFill>
                <a:srgbClr val="004C9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2D6F79DD-9D30-6B40-BE96-D4D291B92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2764717"/>
            <a:ext cx="1219863" cy="1219863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68825BAA-0729-8747-B99F-2943901A9DAB}"/>
              </a:ext>
            </a:extLst>
          </p:cNvPr>
          <p:cNvSpPr/>
          <p:nvPr/>
        </p:nvSpPr>
        <p:spPr>
          <a:xfrm>
            <a:off x="10289970" y="3403091"/>
            <a:ext cx="21140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4C97"/>
                </a:solidFill>
              </a:rPr>
              <a:t>860 </a:t>
            </a:r>
            <a:r>
              <a:rPr lang="ru-RU" sz="2800" b="1" dirty="0">
                <a:solidFill>
                  <a:srgbClr val="004C97"/>
                </a:solidFill>
              </a:rPr>
              <a:t>мест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08D16C3E-10C9-AF43-AA2C-B02B6E84D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877" y="5133390"/>
            <a:ext cx="1219863" cy="1219863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CA6FB782-A204-944E-8189-A243CA6DE446}"/>
              </a:ext>
            </a:extLst>
          </p:cNvPr>
          <p:cNvSpPr/>
          <p:nvPr/>
        </p:nvSpPr>
        <p:spPr>
          <a:xfrm>
            <a:off x="5852370" y="5785019"/>
            <a:ext cx="2282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4C97"/>
                </a:solidFill>
              </a:rPr>
              <a:t>1600 </a:t>
            </a:r>
            <a:r>
              <a:rPr lang="ru-RU" sz="2800" b="1" dirty="0">
                <a:solidFill>
                  <a:srgbClr val="004C97"/>
                </a:solidFill>
              </a:rPr>
              <a:t>мест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35607D10-6990-B34D-8577-030BEEC40F1C}"/>
              </a:ext>
            </a:extLst>
          </p:cNvPr>
          <p:cNvSpPr/>
          <p:nvPr/>
        </p:nvSpPr>
        <p:spPr>
          <a:xfrm>
            <a:off x="3973788" y="4414799"/>
            <a:ext cx="2786428" cy="4700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Архангельск</a:t>
            </a:r>
            <a:endParaRPr lang="ru-RU" sz="1400" b="1" dirty="0">
              <a:solidFill>
                <a:srgbClr val="004C9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3B556591-A13C-7746-AC7E-4310835807B1}"/>
              </a:ext>
            </a:extLst>
          </p:cNvPr>
          <p:cNvSpPr/>
          <p:nvPr/>
        </p:nvSpPr>
        <p:spPr>
          <a:xfrm>
            <a:off x="7337393" y="4377753"/>
            <a:ext cx="3590637" cy="70487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Приморский</a:t>
            </a:r>
            <a:r>
              <a:rPr lang="ru-RU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муниципальный район</a:t>
            </a:r>
            <a:endParaRPr lang="ru-RU" sz="1200" b="1" dirty="0">
              <a:solidFill>
                <a:srgbClr val="004C9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20E2047-61F3-E14C-9E1E-06762111A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2849" y="5133390"/>
            <a:ext cx="1219863" cy="1219863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6990F79B-F7DD-B14D-92FE-84ECD52BCBD8}"/>
              </a:ext>
            </a:extLst>
          </p:cNvPr>
          <p:cNvSpPr/>
          <p:nvPr/>
        </p:nvSpPr>
        <p:spPr>
          <a:xfrm>
            <a:off x="8900846" y="5705508"/>
            <a:ext cx="2217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4C97"/>
                </a:solidFill>
              </a:rPr>
              <a:t>120 </a:t>
            </a:r>
            <a:r>
              <a:rPr lang="ru-RU" sz="3200" b="1" dirty="0">
                <a:solidFill>
                  <a:srgbClr val="004C97"/>
                </a:solidFill>
              </a:rPr>
              <a:t>мест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2E2234E2-4110-5348-B630-4C0B16021BA4}"/>
              </a:ext>
            </a:extLst>
          </p:cNvPr>
          <p:cNvSpPr/>
          <p:nvPr/>
        </p:nvSpPr>
        <p:spPr>
          <a:xfrm>
            <a:off x="3812059" y="1525336"/>
            <a:ext cx="7744639" cy="86517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Потребность в дополнительных кадрах для вновь создаваемых объектов строительства</a:t>
            </a:r>
            <a:endParaRPr lang="ru-RU" sz="2400" b="1" dirty="0">
              <a:solidFill>
                <a:srgbClr val="004C9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2BE952B-7AD5-B448-AAD9-B755ADA39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409028"/>
            <a:ext cx="710649" cy="7106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177" y="328126"/>
            <a:ext cx="6849756" cy="743705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«Современная школа»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781CECBF-4C7D-9442-B534-9C276D00B8F5}"/>
              </a:ext>
            </a:extLst>
          </p:cNvPr>
          <p:cNvSpPr/>
          <p:nvPr/>
        </p:nvSpPr>
        <p:spPr>
          <a:xfrm>
            <a:off x="5622877" y="3973567"/>
            <a:ext cx="7043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Создание к 20223 году __ новых мест в общеобразовательных организациях.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3FBAD4B3-D729-4C45-A9C1-4D23DE8E1B41}"/>
              </a:ext>
            </a:extLst>
          </p:cNvPr>
          <p:cNvSpPr txBox="1">
            <a:spLocks/>
          </p:cNvSpPr>
          <p:nvPr/>
        </p:nvSpPr>
        <p:spPr>
          <a:xfrm>
            <a:off x="410815" y="1684967"/>
            <a:ext cx="3060518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rgbClr val="004C97"/>
                </a:solidFill>
              </a:rPr>
              <a:t>ВХОЖДЕНИЕ РОССИЙСКОЙ ФЕДЕРАЦИИ К 2024 ГОДУ В ЧИСЛО ВЕДУЩИХ СТРАН МИРА ПО КАЧЕСТВУ ОБЩЕГО ОБРАЗОВАНИЯ </a:t>
            </a:r>
            <a:r>
              <a:rPr lang="ru-RU" sz="1700" b="1" dirty="0">
                <a:solidFill>
                  <a:srgbClr val="69B3E8"/>
                </a:solidFill>
              </a:rPr>
              <a:t>ПОСРЕДСТВОМ ОБНОВЛЕНИЯ СОДЕРЖАНИЯ И ТЕХНОЛОГИЙ ПРЕПОДАВАНИЯ ОБЩЕОБРАЗОВАТЕЛЬНЫХ ПРОГРАММ,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700" b="1" dirty="0">
                <a:solidFill>
                  <a:srgbClr val="004C97"/>
                </a:solidFill>
              </a:rPr>
              <a:t>ВОВЛЕЧЕНИЯ ВСЕХ УЧАСТНИКОВ СИСТЕМЫ ОБРАЗОВАНИЯ В РАЗВИТИЕ СИСТЕМЫ ОБЩЕГО ОБРАЗОВАНИЯ, А ТАКЖЕ ЗА СЧЕТ ОБНОВЛЕНИЯ МАТЕРИАЛЬНО-ТЕХНИЧЕСКОЙ БАЗЫ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344D46F-9566-1844-9CA1-DF60DC998203}"/>
              </a:ext>
            </a:extLst>
          </p:cNvPr>
          <p:cNvSpPr/>
          <p:nvPr/>
        </p:nvSpPr>
        <p:spPr>
          <a:xfrm>
            <a:off x="3812059" y="2397155"/>
            <a:ext cx="2800806" cy="106567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Мезенский муниципальный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endParaRPr lang="ru-RU" sz="2000" b="1" dirty="0">
              <a:solidFill>
                <a:srgbClr val="004C9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017478E-A3E6-464D-B7F6-AD711EB65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059" y="3508144"/>
            <a:ext cx="1219863" cy="121986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225F85D-84E2-A245-B7EA-A8919E3F6EAC}"/>
              </a:ext>
            </a:extLst>
          </p:cNvPr>
          <p:cNvSpPr/>
          <p:nvPr/>
        </p:nvSpPr>
        <p:spPr>
          <a:xfrm>
            <a:off x="4721110" y="4127455"/>
            <a:ext cx="1950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4C97"/>
                </a:solidFill>
              </a:rPr>
              <a:t>90</a:t>
            </a:r>
            <a:r>
              <a:rPr lang="ru-RU" sz="4800" b="1" dirty="0">
                <a:solidFill>
                  <a:srgbClr val="004C97"/>
                </a:solidFill>
              </a:rPr>
              <a:t> </a:t>
            </a:r>
            <a:r>
              <a:rPr lang="ru-RU" sz="3200" b="1" dirty="0">
                <a:solidFill>
                  <a:srgbClr val="004C97"/>
                </a:solidFill>
              </a:rPr>
              <a:t>мест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6BC0F6D5-62D0-B947-8919-CA84344238E8}"/>
              </a:ext>
            </a:extLst>
          </p:cNvPr>
          <p:cNvSpPr/>
          <p:nvPr/>
        </p:nvSpPr>
        <p:spPr>
          <a:xfrm>
            <a:off x="6361185" y="2935443"/>
            <a:ext cx="2591860" cy="4070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г. Архангельск</a:t>
            </a:r>
            <a:endParaRPr lang="ru-RU" sz="2000" b="1" dirty="0">
              <a:solidFill>
                <a:srgbClr val="004C9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EA11B2A8-216F-9040-A65A-113D24D33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475" y="3526100"/>
            <a:ext cx="1219863" cy="121986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9B8BFEF-E728-C842-BF02-0F937A91F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0156" y="3508145"/>
            <a:ext cx="1219863" cy="1219863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7135320-94B1-E047-B2D4-6EC2BD203B71}"/>
              </a:ext>
            </a:extLst>
          </p:cNvPr>
          <p:cNvSpPr/>
          <p:nvPr/>
        </p:nvSpPr>
        <p:spPr>
          <a:xfrm>
            <a:off x="7311404" y="4181899"/>
            <a:ext cx="2282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4C97"/>
                </a:solidFill>
              </a:rPr>
              <a:t>1600 </a:t>
            </a:r>
            <a:r>
              <a:rPr lang="ru-RU" sz="2800" b="1" dirty="0">
                <a:solidFill>
                  <a:srgbClr val="004C97"/>
                </a:solidFill>
              </a:rPr>
              <a:t>мест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4F8B400E-89A9-0B44-893A-8B800D016CF2}"/>
              </a:ext>
            </a:extLst>
          </p:cNvPr>
          <p:cNvSpPr/>
          <p:nvPr/>
        </p:nvSpPr>
        <p:spPr>
          <a:xfrm>
            <a:off x="8571734" y="2933923"/>
            <a:ext cx="2786428" cy="4070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г. Архангельск</a:t>
            </a:r>
            <a:endParaRPr lang="ru-RU" sz="2000" b="1" dirty="0">
              <a:solidFill>
                <a:srgbClr val="004C9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0B49CC2-E91B-7746-9156-196334CBEED4}"/>
              </a:ext>
            </a:extLst>
          </p:cNvPr>
          <p:cNvSpPr/>
          <p:nvPr/>
        </p:nvSpPr>
        <p:spPr>
          <a:xfrm>
            <a:off x="10310109" y="4184736"/>
            <a:ext cx="19982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4C97"/>
                </a:solidFill>
              </a:rPr>
              <a:t>860 </a:t>
            </a:r>
            <a:r>
              <a:rPr lang="ru-RU" sz="2800" b="1" dirty="0">
                <a:solidFill>
                  <a:srgbClr val="004C97"/>
                </a:solidFill>
              </a:rPr>
              <a:t>мест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FD2B1F1E-0C9D-8848-8981-7BA137FA7BF5}"/>
              </a:ext>
            </a:extLst>
          </p:cNvPr>
          <p:cNvCxnSpPr/>
          <p:nvPr/>
        </p:nvCxnSpPr>
        <p:spPr>
          <a:xfrm>
            <a:off x="3904823" y="2390509"/>
            <a:ext cx="8210608" cy="6646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4FD15E8-B1C5-784C-AEAC-7A0AA3FD7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823" y="5360849"/>
            <a:ext cx="1127099" cy="11270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B2F6C6A4-39BE-DD42-BA6F-09CC81F526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279" y="5361144"/>
            <a:ext cx="1127099" cy="11270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5B6D483-FF6F-0D42-9573-ACD3E6EAB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4100" y="5360849"/>
            <a:ext cx="1127099" cy="1127099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01D3633A-5586-6C45-9BE6-E7FC4A4030AE}"/>
              </a:ext>
            </a:extLst>
          </p:cNvPr>
          <p:cNvSpPr/>
          <p:nvPr/>
        </p:nvSpPr>
        <p:spPr>
          <a:xfrm>
            <a:off x="4996523" y="5871303"/>
            <a:ext cx="19509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4C97"/>
                </a:solidFill>
              </a:rPr>
              <a:t>4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DF27F187-074A-6E41-A53F-8CC68B27E2AB}"/>
              </a:ext>
            </a:extLst>
          </p:cNvPr>
          <p:cNvSpPr/>
          <p:nvPr/>
        </p:nvSpPr>
        <p:spPr>
          <a:xfrm>
            <a:off x="7754594" y="5871302"/>
            <a:ext cx="19509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4C97"/>
                </a:solidFill>
              </a:rPr>
              <a:t>106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E2745ACF-9C2B-A74D-BD3C-8250A2739BE6}"/>
              </a:ext>
            </a:extLst>
          </p:cNvPr>
          <p:cNvSpPr/>
          <p:nvPr/>
        </p:nvSpPr>
        <p:spPr>
          <a:xfrm>
            <a:off x="10675599" y="5871301"/>
            <a:ext cx="19509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4C97"/>
                </a:solidFill>
              </a:rPr>
              <a:t>56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2BE952B-7AD5-B448-AAD9-B755ADA39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409028"/>
            <a:ext cx="710649" cy="7106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177" y="328126"/>
            <a:ext cx="6849756" cy="743705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«Современная школа»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781CECBF-4C7D-9442-B534-9C276D00B8F5}"/>
              </a:ext>
            </a:extLst>
          </p:cNvPr>
          <p:cNvSpPr/>
          <p:nvPr/>
        </p:nvSpPr>
        <p:spPr>
          <a:xfrm>
            <a:off x="5622877" y="3973567"/>
            <a:ext cx="7043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Создание к 20223 году __ новых мест в общеобразовательных организациях.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5023B6-3DF3-6C4D-BE1A-2B62641D0F78}"/>
              </a:ext>
            </a:extLst>
          </p:cNvPr>
          <p:cNvSpPr txBox="1"/>
          <p:nvPr/>
        </p:nvSpPr>
        <p:spPr>
          <a:xfrm>
            <a:off x="4638588" y="6288822"/>
            <a:ext cx="71639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4148C8F6-EE53-8940-A16F-C6610F95098F}"/>
              </a:ext>
            </a:extLst>
          </p:cNvPr>
          <p:cNvSpPr txBox="1">
            <a:spLocks/>
          </p:cNvSpPr>
          <p:nvPr/>
        </p:nvSpPr>
        <p:spPr>
          <a:xfrm>
            <a:off x="410815" y="1684967"/>
            <a:ext cx="3060518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rgbClr val="004C97"/>
                </a:solidFill>
              </a:rPr>
              <a:t>ВХОЖДЕНИЕ РОССИЙСКОЙ ФЕДЕРАЦИИ К 2024 ГОДУ </a:t>
            </a:r>
            <a:br>
              <a:rPr lang="ru-RU" sz="1700" b="1" dirty="0">
                <a:solidFill>
                  <a:srgbClr val="004C97"/>
                </a:solidFill>
              </a:rPr>
            </a:br>
            <a:r>
              <a:rPr lang="ru-RU" sz="1700" b="1" dirty="0">
                <a:solidFill>
                  <a:srgbClr val="004C97"/>
                </a:solidFill>
              </a:rPr>
              <a:t>В ЧИСЛО ВЕДУЩИХ СТРАН МИРА ПО КАЧЕСТВУ ОБЩЕГО ОБРАЗОВАНИЯ </a:t>
            </a:r>
            <a:r>
              <a:rPr lang="ru-RU" sz="1700" b="1" dirty="0">
                <a:solidFill>
                  <a:srgbClr val="69B3E8"/>
                </a:solidFill>
              </a:rPr>
              <a:t>ПОСРЕДСТВОМ ОБНОВЛЕНИЯ СОДЕРЖАНИЯ И ТЕХНОЛОГИЙ ПРЕПОДАВАНИЯ ОБЩЕОБРАЗОВАТЕЛЬНЫХ ПРОГРАММ,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700" b="1" dirty="0">
                <a:solidFill>
                  <a:srgbClr val="004C97"/>
                </a:solidFill>
              </a:rPr>
              <a:t>ВОВЛЕЧЕНИЯ ВСЕХ УЧАСТНИКОВ СИСТЕМЫ ОБРАЗОВАНИЯ В РАЗВИТИЕ СИСТЕМЫ ОБЩЕГО ОБРАЗОВАНИЯ, А ТАКЖЕ </a:t>
            </a:r>
            <a:br>
              <a:rPr lang="ru-RU" sz="1700" b="1" dirty="0">
                <a:solidFill>
                  <a:srgbClr val="004C97"/>
                </a:solidFill>
              </a:rPr>
            </a:br>
            <a:r>
              <a:rPr lang="ru-RU" sz="1700" b="1" dirty="0">
                <a:solidFill>
                  <a:srgbClr val="004C97"/>
                </a:solidFill>
              </a:rPr>
              <a:t>ЗА СЧЕТ ОБНОВЛЕНИЯ МАТЕРИАЛЬНО-ТЕХНИЧЕСКОЙ БАЗЫ</a:t>
            </a:r>
          </a:p>
        </p:txBody>
      </p:sp>
      <p:sp>
        <p:nvSpPr>
          <p:cNvPr id="17" name="Прямоугольник с одним вырезанным углом 16">
            <a:extLst>
              <a:ext uri="{FF2B5EF4-FFF2-40B4-BE49-F238E27FC236}">
                <a16:creationId xmlns="" xmlns:a16="http://schemas.microsoft.com/office/drawing/2014/main" id="{4EAEBB17-DB01-CB40-A186-8C5663069022}"/>
              </a:ext>
            </a:extLst>
          </p:cNvPr>
          <p:cNvSpPr/>
          <p:nvPr/>
        </p:nvSpPr>
        <p:spPr>
          <a:xfrm rot="10800000">
            <a:off x="3812058" y="3173811"/>
            <a:ext cx="8126488" cy="1938993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DC20E29-07F0-3B41-9F63-44E09585EDE6}"/>
              </a:ext>
            </a:extLst>
          </p:cNvPr>
          <p:cNvSpPr/>
          <p:nvPr/>
        </p:nvSpPr>
        <p:spPr>
          <a:xfrm>
            <a:off x="3949148" y="3214057"/>
            <a:ext cx="7853385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4C97"/>
                </a:solidFill>
              </a:rPr>
              <a:t>В 2019 г. средства направлены на создание современных условий для обучения и воспитания детей с ОВЗ путем обновления инфраструктуры, которое влечет за собой изменения содержания и повышения качества образования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F6B9683-2F9A-9A4E-A8D5-84F7E1013307}"/>
              </a:ext>
            </a:extLst>
          </p:cNvPr>
          <p:cNvSpPr/>
          <p:nvPr/>
        </p:nvSpPr>
        <p:spPr>
          <a:xfrm>
            <a:off x="5337253" y="5708488"/>
            <a:ext cx="805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5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CBB7C4B1-6149-334F-B4D3-A58652A88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954" y="5247655"/>
            <a:ext cx="1015680" cy="10156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BDD95B37-C4FF-1B4C-9A9D-9E1D43DD5A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9998" y="5328536"/>
            <a:ext cx="897502" cy="897502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E853FA76-4AEE-0848-A1FD-593C1A73F139}"/>
              </a:ext>
            </a:extLst>
          </p:cNvPr>
          <p:cNvSpPr/>
          <p:nvPr/>
        </p:nvSpPr>
        <p:spPr>
          <a:xfrm>
            <a:off x="7164048" y="5708488"/>
            <a:ext cx="1191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528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5E933B9-8044-DF4C-90F5-D9CE5037E2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1391" y="5328537"/>
            <a:ext cx="951852" cy="951852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62D26A91-940D-8B48-BF45-2C62DC160E91}"/>
              </a:ext>
            </a:extLst>
          </p:cNvPr>
          <p:cNvSpPr/>
          <p:nvPr/>
        </p:nvSpPr>
        <p:spPr>
          <a:xfrm>
            <a:off x="9377337" y="5680224"/>
            <a:ext cx="2983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21 758, 47 </a:t>
            </a:r>
            <a:r>
              <a:rPr lang="ru-RU" sz="2400" b="1" dirty="0">
                <a:solidFill>
                  <a:srgbClr val="004C97"/>
                </a:solidFill>
              </a:rPr>
              <a:t>тыс. 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AA0AD0A-D942-4942-8CEB-5C0CC1DEF8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3503" y="1489486"/>
            <a:ext cx="1666239" cy="15736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431ED54-0BAC-2A48-8B1B-C315DAFDC2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8890" y="1533755"/>
            <a:ext cx="2471352" cy="13901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70EE386-9D45-BC45-A918-C083FB6670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4788" y="1542122"/>
            <a:ext cx="2833758" cy="139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506592" y="1701900"/>
            <a:ext cx="3060518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rgbClr val="004C97"/>
                </a:solidFill>
              </a:rPr>
              <a:t>ВХОЖДЕНИЕ РОССИЙСКОЙ ФЕДЕРЕАЦИИ К 2024 ГОДУ </a:t>
            </a:r>
            <a:br>
              <a:rPr lang="ru-RU" sz="1700" b="1" dirty="0">
                <a:solidFill>
                  <a:srgbClr val="004C97"/>
                </a:solidFill>
              </a:rPr>
            </a:br>
            <a:r>
              <a:rPr lang="ru-RU" sz="1700" b="1" dirty="0">
                <a:solidFill>
                  <a:srgbClr val="004C97"/>
                </a:solidFill>
              </a:rPr>
              <a:t>В ЧИСЛО ВЕДУЩИХ СТРАН МИРА ПО КАЧЕСТВУ ОБЩЕГО ОБРАЗОВАНИЯ </a:t>
            </a:r>
            <a:r>
              <a:rPr lang="ru-RU" sz="1700" b="1" dirty="0">
                <a:solidFill>
                  <a:srgbClr val="69B3E8"/>
                </a:solidFill>
              </a:rPr>
              <a:t>ПОСРЕДСТВОМ ОБНОВЛЕНИЯ СОДЕРЖАНИЯ И ТЕХНОЛОГИЙ ОПРЕПОДАВАНИЯ ОБЩЕОБРАЗОВАТЕЛЬНЫХ ПРОГРАММ,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700" b="1" dirty="0">
                <a:solidFill>
                  <a:srgbClr val="004C97"/>
                </a:solidFill>
              </a:rPr>
              <a:t>ВОВЛЕЧЕНИЯ ВСЕХ УЧАСТНИКОВ СИСТЕМЫ ОБРАЗОВАНИЯ В РАЗВИТИЕ СИСТЕМЫ ОБЩЕГО ОБРАЗОВАНИЯ, А ТАКЖЕ </a:t>
            </a:r>
            <a:br>
              <a:rPr lang="ru-RU" sz="1700" b="1" dirty="0">
                <a:solidFill>
                  <a:srgbClr val="004C97"/>
                </a:solidFill>
              </a:rPr>
            </a:br>
            <a:r>
              <a:rPr lang="ru-RU" sz="1700" b="1" dirty="0">
                <a:solidFill>
                  <a:srgbClr val="004C97"/>
                </a:solidFill>
              </a:rPr>
              <a:t>ЗА СЧЕТ ОБНОВЛЕНИЯ МАТЕРИАЛЬНО-ТЕХНИЧЕСКОЙ БАЗЫ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2BE952B-7AD5-B448-AAD9-B755ADA39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409028"/>
            <a:ext cx="710649" cy="7106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177" y="328126"/>
            <a:ext cx="6849756" cy="743705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«Современная школа»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BE1B315-1C88-6E49-BB9D-5FA72E797DB7}"/>
              </a:ext>
            </a:extLst>
          </p:cNvPr>
          <p:cNvSpPr/>
          <p:nvPr/>
        </p:nvSpPr>
        <p:spPr>
          <a:xfrm>
            <a:off x="3860984" y="3488268"/>
            <a:ext cx="1396313" cy="1055290"/>
          </a:xfrm>
          <a:prstGeom prst="rect">
            <a:avLst/>
          </a:prstGeom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2020 г.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B0D0709-0D19-234D-81C8-26AE5C3FDD8A}"/>
              </a:ext>
            </a:extLst>
          </p:cNvPr>
          <p:cNvSpPr/>
          <p:nvPr/>
        </p:nvSpPr>
        <p:spPr>
          <a:xfrm>
            <a:off x="6084045" y="3488268"/>
            <a:ext cx="1396313" cy="1055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2021 г.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D152E14-A75A-4C4F-952A-DD1F9F7DD706}"/>
              </a:ext>
            </a:extLst>
          </p:cNvPr>
          <p:cNvSpPr/>
          <p:nvPr/>
        </p:nvSpPr>
        <p:spPr>
          <a:xfrm>
            <a:off x="8328453" y="3488268"/>
            <a:ext cx="1396313" cy="1055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2022 г.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A6BECBB-B69B-9047-8C1F-4DF72331AB11}"/>
              </a:ext>
            </a:extLst>
          </p:cNvPr>
          <p:cNvSpPr/>
          <p:nvPr/>
        </p:nvSpPr>
        <p:spPr>
          <a:xfrm>
            <a:off x="10527970" y="3488268"/>
            <a:ext cx="1396313" cy="1055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2023 г.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9F39EB0-1EAF-414B-AB9E-697DD3B231F3}"/>
              </a:ext>
            </a:extLst>
          </p:cNvPr>
          <p:cNvSpPr txBox="1"/>
          <p:nvPr/>
        </p:nvSpPr>
        <p:spPr>
          <a:xfrm>
            <a:off x="4748194" y="5350733"/>
            <a:ext cx="652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4C97"/>
                </a:solidFill>
              </a:rPr>
              <a:t>2</a:t>
            </a:r>
            <a:endParaRPr lang="ru-RU" sz="4400" b="1" dirty="0">
              <a:solidFill>
                <a:srgbClr val="004C97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A665F9A-0787-6C4E-AEFF-927658C66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503" y="1754529"/>
            <a:ext cx="1666239" cy="15736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5468F55-6970-DB43-B772-50BAB386C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8890" y="1798798"/>
            <a:ext cx="2471352" cy="139013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34903E9-2A2A-F148-9FA9-DEA870A10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4788" y="1807165"/>
            <a:ext cx="2833758" cy="139916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3C943B2-C671-9D45-93FA-141CAAC245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0984" y="4842893"/>
            <a:ext cx="1015680" cy="101568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F247300-3D1C-AA43-8067-D05BD920CAFB}"/>
              </a:ext>
            </a:extLst>
          </p:cNvPr>
          <p:cNvSpPr txBox="1"/>
          <p:nvPr/>
        </p:nvSpPr>
        <p:spPr>
          <a:xfrm>
            <a:off x="6971255" y="5350733"/>
            <a:ext cx="652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4C97"/>
                </a:solidFill>
              </a:rPr>
              <a:t>2</a:t>
            </a:r>
            <a:endParaRPr lang="ru-RU" sz="4400" b="1" dirty="0">
              <a:solidFill>
                <a:srgbClr val="004C97"/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8FFA1D6E-EDC3-504C-B95E-4711ABEDA6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45" y="4842893"/>
            <a:ext cx="1015680" cy="101568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5CA5B9B3-04AB-4D4C-9D07-ED1CCBBDD759}"/>
              </a:ext>
            </a:extLst>
          </p:cNvPr>
          <p:cNvSpPr txBox="1"/>
          <p:nvPr/>
        </p:nvSpPr>
        <p:spPr>
          <a:xfrm>
            <a:off x="9215663" y="5390249"/>
            <a:ext cx="652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4C97"/>
                </a:solidFill>
              </a:rPr>
              <a:t>2</a:t>
            </a:r>
            <a:endParaRPr lang="ru-RU" sz="4400" b="1" dirty="0">
              <a:solidFill>
                <a:srgbClr val="004C97"/>
              </a:solidFill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36E2C463-621C-9D46-A6E0-052D9E95B6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8453" y="4882409"/>
            <a:ext cx="1015680" cy="101568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0893D05-C962-354C-BDF1-0D864DEBAE9C}"/>
              </a:ext>
            </a:extLst>
          </p:cNvPr>
          <p:cNvSpPr txBox="1"/>
          <p:nvPr/>
        </p:nvSpPr>
        <p:spPr>
          <a:xfrm>
            <a:off x="11433567" y="5390249"/>
            <a:ext cx="652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4C97"/>
                </a:solidFill>
              </a:rPr>
              <a:t>1</a:t>
            </a:r>
            <a:endParaRPr lang="ru-RU" sz="4400" b="1" dirty="0">
              <a:solidFill>
                <a:srgbClr val="004C97"/>
              </a:solidFill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B90D52F3-51F9-3D4A-9767-8E5EACB70D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6357" y="4882409"/>
            <a:ext cx="1015680" cy="101568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6BF3A58F-59E4-0948-970F-A6609EDA39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730" y="5776237"/>
            <a:ext cx="951852" cy="951852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8461C1FF-BA91-834A-BBAB-7A9B318FF57F}"/>
              </a:ext>
            </a:extLst>
          </p:cNvPr>
          <p:cNvSpPr/>
          <p:nvPr/>
        </p:nvSpPr>
        <p:spPr>
          <a:xfrm>
            <a:off x="1307486" y="5672635"/>
            <a:ext cx="265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53 399,69 </a:t>
            </a:r>
            <a:r>
              <a:rPr lang="ru-RU" sz="2400" b="1" dirty="0">
                <a:solidFill>
                  <a:srgbClr val="004C97"/>
                </a:solidFill>
              </a:rPr>
              <a:t>тыс. 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A665F9A-0787-6C4E-AEFF-927658C66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743" y="3078845"/>
            <a:ext cx="1666239" cy="15736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2BE952B-7AD5-B448-AAD9-B755ADA39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2018" y="409028"/>
            <a:ext cx="710649" cy="7106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177" y="328126"/>
            <a:ext cx="6849756" cy="743705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«Современная школа»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="" xmlns:a16="http://schemas.microsoft.com/office/drawing/2014/main" id="{AE0DCA4B-DF35-C045-BE39-A61DDFDE9DE4}"/>
              </a:ext>
            </a:extLst>
          </p:cNvPr>
          <p:cNvSpPr txBox="1">
            <a:spLocks/>
          </p:cNvSpPr>
          <p:nvPr/>
        </p:nvSpPr>
        <p:spPr>
          <a:xfrm>
            <a:off x="4260645" y="4521456"/>
            <a:ext cx="4982819" cy="492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004C97"/>
                </a:solidFill>
              </a:rPr>
              <a:t>Подготовка кадров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3BCF4F6-2023-1A4F-B2C7-A51178787458}"/>
              </a:ext>
            </a:extLst>
          </p:cNvPr>
          <p:cNvSpPr/>
          <p:nvPr/>
        </p:nvSpPr>
        <p:spPr>
          <a:xfrm>
            <a:off x="215227" y="1396996"/>
            <a:ext cx="3295168" cy="2018746"/>
          </a:xfrm>
          <a:prstGeom prst="rect">
            <a:avLst/>
          </a:prstGeom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«Метод драматической </a:t>
            </a:r>
            <a:r>
              <a:rPr lang="ru-RU" b="1" dirty="0" err="1">
                <a:solidFill>
                  <a:schemeClr val="bg1"/>
                </a:solidFill>
              </a:rPr>
              <a:t>психоэлевации</a:t>
            </a:r>
            <a:r>
              <a:rPr lang="ru-RU" b="1" dirty="0">
                <a:solidFill>
                  <a:schemeClr val="bg1"/>
                </a:solidFill>
              </a:rPr>
              <a:t>. Кукольный театр как инструмент</a:t>
            </a:r>
          </a:p>
          <a:p>
            <a:r>
              <a:rPr lang="ru-RU" b="1" dirty="0">
                <a:solidFill>
                  <a:schemeClr val="bg1"/>
                </a:solidFill>
              </a:rPr>
              <a:t>практической психологии» </a:t>
            </a:r>
          </a:p>
          <a:p>
            <a:r>
              <a:rPr lang="ru-RU" b="1" dirty="0">
                <a:solidFill>
                  <a:schemeClr val="bg1"/>
                </a:solidFill>
              </a:rPr>
              <a:t>(48 часов) – 1 чел.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C3D78517-34C2-7949-BCB0-A27AA4B2815A}"/>
              </a:ext>
            </a:extLst>
          </p:cNvPr>
          <p:cNvSpPr/>
          <p:nvPr/>
        </p:nvSpPr>
        <p:spPr>
          <a:xfrm>
            <a:off x="216659" y="5013987"/>
            <a:ext cx="3295168" cy="1639362"/>
          </a:xfrm>
          <a:prstGeom prst="rect">
            <a:avLst/>
          </a:prstGeom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«Методика преподавания социально-бытовой ориентировки учащихся в</a:t>
            </a:r>
          </a:p>
          <a:p>
            <a:r>
              <a:rPr lang="ru-RU" b="1" dirty="0">
                <a:solidFill>
                  <a:schemeClr val="bg1"/>
                </a:solidFill>
              </a:rPr>
              <a:t>специальной (коррекционной) общеобразовательной школе» (72 часа) – 1 чел.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9D4D4C77-0E62-B944-AA5A-111BE575B9E0}"/>
              </a:ext>
            </a:extLst>
          </p:cNvPr>
          <p:cNvSpPr/>
          <p:nvPr/>
        </p:nvSpPr>
        <p:spPr>
          <a:xfrm>
            <a:off x="7832035" y="1413366"/>
            <a:ext cx="3958963" cy="2210773"/>
          </a:xfrm>
          <a:prstGeom prst="rect">
            <a:avLst/>
          </a:prstGeom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«Современные технологии инклюзивного образования обучающихся с ограниченными возможностями здоровья в условиях реализации федерального государственного образовательного стандарта»  (72 часа) – 1 чел.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91C79DD8-302A-5143-B2A9-03E43D858902}"/>
              </a:ext>
            </a:extLst>
          </p:cNvPr>
          <p:cNvSpPr/>
          <p:nvPr/>
        </p:nvSpPr>
        <p:spPr>
          <a:xfrm>
            <a:off x="3727395" y="5013988"/>
            <a:ext cx="3839596" cy="1639361"/>
          </a:xfrm>
          <a:prstGeom prst="rect">
            <a:avLst/>
          </a:prstGeom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Стажировка в творческой мастерской «Северное ткачество» ГБОУ ДО АО</a:t>
            </a:r>
          </a:p>
          <a:p>
            <a:r>
              <a:rPr lang="ru-RU" b="1" dirty="0">
                <a:solidFill>
                  <a:schemeClr val="bg1"/>
                </a:solidFill>
              </a:rPr>
              <a:t>«Детская школа народных ремесел» -  1 чел.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5334A81B-7F5E-E54D-A380-430BAF2ECF35}"/>
              </a:ext>
            </a:extLst>
          </p:cNvPr>
          <p:cNvSpPr/>
          <p:nvPr/>
        </p:nvSpPr>
        <p:spPr>
          <a:xfrm>
            <a:off x="7832036" y="3829154"/>
            <a:ext cx="3958963" cy="1084674"/>
          </a:xfrm>
          <a:prstGeom prst="rect">
            <a:avLst/>
          </a:prstGeom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Формирование ИКТ-компетентности (72 часа) –  8 чел. (планируется)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3C5F3735-150A-974A-AF3A-5B6BD709B4DB}"/>
              </a:ext>
            </a:extLst>
          </p:cNvPr>
          <p:cNvSpPr/>
          <p:nvPr/>
        </p:nvSpPr>
        <p:spPr>
          <a:xfrm>
            <a:off x="3727395" y="1396996"/>
            <a:ext cx="3839596" cy="1681849"/>
          </a:xfrm>
          <a:prstGeom prst="rect">
            <a:avLst/>
          </a:prstGeom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«Использование интерактивных обучающих систем (досок) </a:t>
            </a:r>
            <a:r>
              <a:rPr lang="en-US" b="1" dirty="0">
                <a:solidFill>
                  <a:schemeClr val="bg1"/>
                </a:solidFill>
              </a:rPr>
              <a:t>SMART Board </a:t>
            </a:r>
            <a:r>
              <a:rPr lang="ru-RU" b="1" dirty="0">
                <a:solidFill>
                  <a:schemeClr val="bg1"/>
                </a:solidFill>
              </a:rPr>
              <a:t>в педагогической деятельности в условиях реализации ФГОС» (72 часа) – 3 чел. (планируется)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2C43B9C8-C88D-2845-A403-CAA4EE71D5C7}"/>
              </a:ext>
            </a:extLst>
          </p:cNvPr>
          <p:cNvSpPr/>
          <p:nvPr/>
        </p:nvSpPr>
        <p:spPr>
          <a:xfrm>
            <a:off x="7832036" y="5013988"/>
            <a:ext cx="3958963" cy="1639361"/>
          </a:xfrm>
          <a:prstGeom prst="rect">
            <a:avLst/>
          </a:prstGeom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«Оператор станков с программным управлением» (48 часов) –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2 человека (планируется)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5C66055B-CEDD-4347-93DA-5054B3839CC2}"/>
              </a:ext>
            </a:extLst>
          </p:cNvPr>
          <p:cNvSpPr/>
          <p:nvPr/>
        </p:nvSpPr>
        <p:spPr>
          <a:xfrm>
            <a:off x="215227" y="3773079"/>
            <a:ext cx="3295168" cy="994822"/>
          </a:xfrm>
          <a:prstGeom prst="rect">
            <a:avLst/>
          </a:prstGeom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«Оператор швейного оборудования» (48 часов) – </a:t>
            </a:r>
          </a:p>
          <a:p>
            <a:r>
              <a:rPr lang="ru-RU" b="1" dirty="0">
                <a:solidFill>
                  <a:schemeClr val="bg1"/>
                </a:solidFill>
              </a:rPr>
              <a:t>2 человека (планируется)</a:t>
            </a:r>
          </a:p>
        </p:txBody>
      </p:sp>
    </p:spTree>
    <p:extLst>
      <p:ext uri="{BB962C8B-B14F-4D97-AF65-F5344CB8AC3E}">
        <p14:creationId xmlns:p14="http://schemas.microsoft.com/office/powerpoint/2010/main" val="16160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506591" y="1701900"/>
            <a:ext cx="3789603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rgbClr val="004C97"/>
                </a:solidFill>
              </a:rPr>
              <a:t>ОБЕСПЕЧЕНИЕ К 2024 ГОДУ ДЛЯ ДЕТЕЙ В ВОЗРАСТЕ ОТ 5 ДО 18 ЛЕТ ДОСТУПНЫХ ДЛЯ КАЖДОГО  КАЧЕСТВЕННЫХ УСЛОВИЙ ДЛЯ ВОСПИТАНИЯ ГАРМОНИЧНО РАЗВИТОЙ И СОЦИАЛЬНО ОТВЕТСТВЕННОЙ  ЛИЧНОСТИ </a:t>
            </a:r>
            <a:r>
              <a:rPr lang="ru-RU" sz="1700" b="1" dirty="0">
                <a:solidFill>
                  <a:srgbClr val="69B3E8"/>
                </a:solidFill>
              </a:rPr>
              <a:t>ПУТЕМ ОХВАТА ДОПОЛНИТЕЛЬНЫМ ОБРАЗОВАНИЕМ ДО 80</a:t>
            </a:r>
            <a:r>
              <a:rPr lang="en-US" sz="1700" b="1" dirty="0">
                <a:solidFill>
                  <a:srgbClr val="69B3E8"/>
                </a:solidFill>
              </a:rPr>
              <a:t>%</a:t>
            </a:r>
            <a:r>
              <a:rPr lang="ru-RU" sz="1700" b="1" dirty="0">
                <a:solidFill>
                  <a:srgbClr val="69B3E8"/>
                </a:solidFill>
              </a:rPr>
              <a:t> ОТ ОБЩЕГО ЧИСЛА ДЕТЕЙ,</a:t>
            </a:r>
            <a:r>
              <a:rPr lang="ru-RU" sz="1700" b="1" dirty="0">
                <a:solidFill>
                  <a:srgbClr val="004C97"/>
                </a:solidFill>
              </a:rPr>
              <a:t>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291" y="310798"/>
            <a:ext cx="6967090" cy="74370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«Успех каждого ребенка»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5132FEB0-38BB-1347-8EFA-8FEEF1371BE1}"/>
              </a:ext>
            </a:extLst>
          </p:cNvPr>
          <p:cNvSpPr/>
          <p:nvPr/>
        </p:nvSpPr>
        <p:spPr>
          <a:xfrm>
            <a:off x="506592" y="5739148"/>
            <a:ext cx="3220804" cy="924858"/>
          </a:xfrm>
          <a:prstGeom prst="rect">
            <a:avLst/>
          </a:prstGeom>
          <a:solidFill>
            <a:schemeClr val="bg1"/>
          </a:solidFill>
          <a:ln>
            <a:solidFill>
              <a:srgbClr val="69B3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4C97"/>
                </a:solidFill>
              </a:rPr>
              <a:t>БЮДЖЕТ ПРОЕКТА ПО СОСТОЯНИЮ НА 28.02.2020 г. </a:t>
            </a:r>
            <a:r>
              <a:rPr lang="ru-RU" b="1" dirty="0">
                <a:solidFill>
                  <a:srgbClr val="C00000"/>
                </a:solidFill>
              </a:rPr>
              <a:t>908 734,50 </a:t>
            </a:r>
            <a:r>
              <a:rPr lang="ru-RU" b="1" dirty="0">
                <a:solidFill>
                  <a:srgbClr val="004C97"/>
                </a:solidFill>
              </a:rPr>
              <a:t>ТЫС. РУБ.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5023B6-3DF3-6C4D-BE1A-2B62641D0F78}"/>
              </a:ext>
            </a:extLst>
          </p:cNvPr>
          <p:cNvSpPr txBox="1"/>
          <p:nvPr/>
        </p:nvSpPr>
        <p:spPr>
          <a:xfrm>
            <a:off x="7730045" y="1327386"/>
            <a:ext cx="716394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C97"/>
                </a:solidFill>
              </a:rPr>
              <a:t>РЕЗУЛЬТАТЫ 2019 - 2022</a:t>
            </a:r>
            <a:endParaRPr lang="ru-RU" sz="2000" b="1" dirty="0">
              <a:solidFill>
                <a:srgbClr val="004C97"/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CA963A-E5C1-E944-8B34-ED204B41D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105" y="296658"/>
            <a:ext cx="683236" cy="683236"/>
          </a:xfrm>
          <a:prstGeom prst="rect">
            <a:avLst/>
          </a:prstGeom>
        </p:spPr>
      </p:pic>
      <p:sp>
        <p:nvSpPr>
          <p:cNvPr id="28" name="Объект 2">
            <a:extLst>
              <a:ext uri="{FF2B5EF4-FFF2-40B4-BE49-F238E27FC236}">
                <a16:creationId xmlns="" xmlns:a16="http://schemas.microsoft.com/office/drawing/2014/main" id="{2CF7AA4B-035A-E04E-9EBD-571E7492E5F4}"/>
              </a:ext>
            </a:extLst>
          </p:cNvPr>
          <p:cNvSpPr txBox="1">
            <a:spLocks/>
          </p:cNvSpPr>
          <p:nvPr/>
        </p:nvSpPr>
        <p:spPr>
          <a:xfrm>
            <a:off x="7742424" y="1773429"/>
            <a:ext cx="4280243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2 стационарных и 1 мобильного технопарка «</a:t>
            </a:r>
            <a:r>
              <a:rPr lang="ru-RU" sz="17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Кванториум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Ремонт спортивных залов 54 сельских школ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ключевого центра «Дом научной </a:t>
            </a:r>
            <a:r>
              <a:rPr lang="ru-RU" sz="17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коллаборации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на базе САФУ имени </a:t>
            </a:r>
            <a:b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М.В. Ломоносова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целевой модели развития дополнительного образования детей</a:t>
            </a:r>
            <a:b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Архангельской области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центра выявления и поддержки одаренных детей «Созвездие»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научно-учебной лаборатории </a:t>
            </a:r>
            <a:b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общеобразовательной  организации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Создание новых мест дополнительного образования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Участие в онлайн-уроках «</a:t>
            </a:r>
            <a:r>
              <a:rPr lang="ru-RU" sz="17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Проектория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</a:t>
            </a:r>
            <a:b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(не менее 82 тыс. обучающихся)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4A7965C3-82BC-694A-ABEE-7FC8052CC57B}"/>
              </a:ext>
            </a:extLst>
          </p:cNvPr>
          <p:cNvCxnSpPr>
            <a:cxnSpLocks/>
          </p:cNvCxnSpPr>
          <p:nvPr/>
        </p:nvCxnSpPr>
        <p:spPr>
          <a:xfrm>
            <a:off x="7809939" y="5459072"/>
            <a:ext cx="4050402" cy="0"/>
          </a:xfrm>
          <a:prstGeom prst="line">
            <a:avLst/>
          </a:prstGeom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F45CFD56-3F44-814D-B719-D93E7532D167}"/>
              </a:ext>
            </a:extLst>
          </p:cNvPr>
          <p:cNvCxnSpPr>
            <a:cxnSpLocks/>
          </p:cNvCxnSpPr>
          <p:nvPr/>
        </p:nvCxnSpPr>
        <p:spPr>
          <a:xfrm>
            <a:off x="7809939" y="4923757"/>
            <a:ext cx="4050402" cy="0"/>
          </a:xfrm>
          <a:prstGeom prst="line">
            <a:avLst/>
          </a:prstGeom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E98CD910-7CB6-144A-854D-23C828EF8FEB}"/>
              </a:ext>
            </a:extLst>
          </p:cNvPr>
          <p:cNvCxnSpPr>
            <a:cxnSpLocks/>
          </p:cNvCxnSpPr>
          <p:nvPr/>
        </p:nvCxnSpPr>
        <p:spPr>
          <a:xfrm>
            <a:off x="7809939" y="3616211"/>
            <a:ext cx="4050402" cy="0"/>
          </a:xfrm>
          <a:prstGeom prst="line">
            <a:avLst/>
          </a:prstGeom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A8C0153E-C74B-D449-B68D-5EB7B0DD1D9A}"/>
              </a:ext>
            </a:extLst>
          </p:cNvPr>
          <p:cNvCxnSpPr>
            <a:cxnSpLocks/>
          </p:cNvCxnSpPr>
          <p:nvPr/>
        </p:nvCxnSpPr>
        <p:spPr>
          <a:xfrm>
            <a:off x="7809939" y="2865988"/>
            <a:ext cx="4050402" cy="0"/>
          </a:xfrm>
          <a:prstGeom prst="line">
            <a:avLst/>
          </a:prstGeom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CC1CD83B-E3FC-084E-A887-16910B903F38}"/>
              </a:ext>
            </a:extLst>
          </p:cNvPr>
          <p:cNvCxnSpPr>
            <a:cxnSpLocks/>
          </p:cNvCxnSpPr>
          <p:nvPr/>
        </p:nvCxnSpPr>
        <p:spPr>
          <a:xfrm>
            <a:off x="7809939" y="2343049"/>
            <a:ext cx="4050402" cy="0"/>
          </a:xfrm>
          <a:prstGeom prst="line">
            <a:avLst/>
          </a:prstGeom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7D53ED7D-F5DD-054E-9CDA-FC457CC337B9}"/>
              </a:ext>
            </a:extLst>
          </p:cNvPr>
          <p:cNvCxnSpPr>
            <a:cxnSpLocks/>
          </p:cNvCxnSpPr>
          <p:nvPr/>
        </p:nvCxnSpPr>
        <p:spPr>
          <a:xfrm>
            <a:off x="7809939" y="4413041"/>
            <a:ext cx="4050402" cy="0"/>
          </a:xfrm>
          <a:prstGeom prst="line">
            <a:avLst/>
          </a:prstGeom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BB1F14EE-4AB3-904C-A3B8-73772CCEAC17}"/>
              </a:ext>
            </a:extLst>
          </p:cNvPr>
          <p:cNvCxnSpPr>
            <a:cxnSpLocks/>
          </p:cNvCxnSpPr>
          <p:nvPr/>
        </p:nvCxnSpPr>
        <p:spPr>
          <a:xfrm>
            <a:off x="7809939" y="6000938"/>
            <a:ext cx="4050402" cy="0"/>
          </a:xfrm>
          <a:prstGeom prst="line">
            <a:avLst/>
          </a:prstGeom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1196BE1F-38CB-7F4F-9AF2-F5CFBE850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6194" y="4079732"/>
            <a:ext cx="3153375" cy="210093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C18847F0-4A29-C74E-8010-E87153CC85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6194" y="1773429"/>
            <a:ext cx="3149259" cy="209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506591" y="1701900"/>
            <a:ext cx="3789603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rgbClr val="004C97"/>
                </a:solidFill>
              </a:rPr>
              <a:t>ОБЕСПЕЧЕНИЕ К 2024 ГОДУ ДЛЯ ДЕТЕЙ В ВОЗРАСТЕ ОТ 5 ДО 18 ЛЕТ ДОСТУПНЫХ ДЛЯ КАЖДОГО  КАЧЕСТВЕННЫХ УСЛОВИЙ ДЛЯ ВОСПИТАНИЯ ГАРМОНИЧНО РАЗВИТОЙ И СОЦИАЛЬНО ОТВЕТСТВЕННОЙ  ЛИЧНОСТИ </a:t>
            </a:r>
            <a:r>
              <a:rPr lang="ru-RU" sz="1700" b="1" dirty="0">
                <a:solidFill>
                  <a:srgbClr val="69B3E8"/>
                </a:solidFill>
              </a:rPr>
              <a:t>ПУТЕМ ОХВАТА ДОПОЛНИТЕЛЬНЫМ ОБРАЗОВАНИЕМ ДО 80</a:t>
            </a:r>
            <a:r>
              <a:rPr lang="en-US" sz="1700" b="1" dirty="0">
                <a:solidFill>
                  <a:srgbClr val="69B3E8"/>
                </a:solidFill>
              </a:rPr>
              <a:t>%</a:t>
            </a:r>
            <a:r>
              <a:rPr lang="ru-RU" sz="1700" b="1" dirty="0">
                <a:solidFill>
                  <a:srgbClr val="69B3E8"/>
                </a:solidFill>
              </a:rPr>
              <a:t> ОТ ОБЩЕГО ЧИСЛА ДЕТЕЙ,</a:t>
            </a:r>
            <a:r>
              <a:rPr lang="ru-RU" sz="1700" b="1" dirty="0">
                <a:solidFill>
                  <a:srgbClr val="004C97"/>
                </a:solidFill>
              </a:rPr>
              <a:t>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291" y="310798"/>
            <a:ext cx="6967090" cy="74370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«Успех каждого ребенка»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CA963A-E5C1-E944-8B34-ED204B41D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105" y="296658"/>
            <a:ext cx="683236" cy="683236"/>
          </a:xfrm>
          <a:prstGeom prst="rect">
            <a:avLst/>
          </a:prstGeom>
        </p:spPr>
      </p:pic>
      <p:sp>
        <p:nvSpPr>
          <p:cNvPr id="23" name="Прямоугольник с одним вырезанным углом 22">
            <a:extLst>
              <a:ext uri="{FF2B5EF4-FFF2-40B4-BE49-F238E27FC236}">
                <a16:creationId xmlns="" xmlns:a16="http://schemas.microsoft.com/office/drawing/2014/main" id="{95907E10-C372-AD41-8CC3-158096802A1E}"/>
              </a:ext>
            </a:extLst>
          </p:cNvPr>
          <p:cNvSpPr/>
          <p:nvPr/>
        </p:nvSpPr>
        <p:spPr>
          <a:xfrm rot="10800000">
            <a:off x="4169282" y="1963913"/>
            <a:ext cx="8005786" cy="807784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CAA5011-A9A8-2646-B5AA-748CF717F5F4}"/>
              </a:ext>
            </a:extLst>
          </p:cNvPr>
          <p:cNvSpPr/>
          <p:nvPr/>
        </p:nvSpPr>
        <p:spPr>
          <a:xfrm>
            <a:off x="4032192" y="2133884"/>
            <a:ext cx="785338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4C97"/>
                </a:solidFill>
              </a:rPr>
              <a:t>К 202</a:t>
            </a:r>
            <a:r>
              <a:rPr lang="en-US" sz="2400" b="1" dirty="0">
                <a:solidFill>
                  <a:srgbClr val="004C97"/>
                </a:solidFill>
              </a:rPr>
              <a:t>4</a:t>
            </a:r>
            <a:r>
              <a:rPr lang="ru-RU" sz="2400" b="1" dirty="0">
                <a:solidFill>
                  <a:srgbClr val="004C97"/>
                </a:solidFill>
              </a:rPr>
              <a:t> 25% охвата детей техническим творчеством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47B2F19B-1422-0E47-82EE-DD2B7064F8AD}"/>
              </a:ext>
            </a:extLst>
          </p:cNvPr>
          <p:cNvSpPr/>
          <p:nvPr/>
        </p:nvSpPr>
        <p:spPr>
          <a:xfrm>
            <a:off x="5217985" y="5695237"/>
            <a:ext cx="805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1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7A81E54F-8BED-6B46-B64C-51FB0C3C2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8686" y="5234404"/>
            <a:ext cx="1015680" cy="10156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4CF4890C-C3CC-2748-98EF-D121A4DFC7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7178" y="5315286"/>
            <a:ext cx="897502" cy="897502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D74CF1B-BC9E-9247-A3EE-A8E7BC84DFCA}"/>
              </a:ext>
            </a:extLst>
          </p:cNvPr>
          <p:cNvSpPr/>
          <p:nvPr/>
        </p:nvSpPr>
        <p:spPr>
          <a:xfrm>
            <a:off x="6633371" y="5695237"/>
            <a:ext cx="144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4000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32CDE68-73A5-2C40-B1D8-B1BAFBCEC3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2502" y="5315286"/>
            <a:ext cx="951852" cy="951852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E648CE38-A24A-D84A-A59A-451E12365CB1}"/>
              </a:ext>
            </a:extLst>
          </p:cNvPr>
          <p:cNvSpPr/>
          <p:nvPr/>
        </p:nvSpPr>
        <p:spPr>
          <a:xfrm>
            <a:off x="8895329" y="5695237"/>
            <a:ext cx="3323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216 121,43</a:t>
            </a:r>
          </a:p>
          <a:p>
            <a:r>
              <a:rPr lang="ru-RU" sz="2400" b="1" dirty="0">
                <a:solidFill>
                  <a:srgbClr val="004C97"/>
                </a:solidFill>
              </a:rPr>
              <a:t>тыс. 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C805641-A171-0E4C-999F-2D8AD6C49E26}"/>
              </a:ext>
            </a:extLst>
          </p:cNvPr>
          <p:cNvSpPr/>
          <p:nvPr/>
        </p:nvSpPr>
        <p:spPr>
          <a:xfrm>
            <a:off x="4008177" y="1387653"/>
            <a:ext cx="7582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>
                <a:solidFill>
                  <a:srgbClr val="004C97"/>
                </a:solidFill>
              </a:rPr>
              <a:t>Северный детский технопарк «</a:t>
            </a:r>
            <a:r>
              <a:rPr lang="ru-RU" sz="2000" b="1" dirty="0" err="1">
                <a:solidFill>
                  <a:srgbClr val="004C97"/>
                </a:solidFill>
              </a:rPr>
              <a:t>Кванториум</a:t>
            </a:r>
            <a:r>
              <a:rPr lang="ru-RU" sz="2000" b="1" dirty="0">
                <a:solidFill>
                  <a:srgbClr val="004C97"/>
                </a:solidFill>
              </a:rPr>
              <a:t> 2019» г. Северодвинск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C99E7D3-0B7F-8947-98B0-645B5D4B68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7991" y="3125000"/>
            <a:ext cx="1583780" cy="9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0C8CB99-D23D-ED40-99E7-7317C82330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9487" y="3096077"/>
            <a:ext cx="1357250" cy="90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455F04F-F6F2-3441-8CF6-2F25EE3114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4653" y="3007801"/>
            <a:ext cx="1752451" cy="11107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4A95CB7-83C1-8649-95C0-DF36DEB2B6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6526" y="4255809"/>
            <a:ext cx="1807450" cy="9016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8E5C223-69B1-F44B-B829-7745ED09C4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4975" y="4293667"/>
            <a:ext cx="730632" cy="9015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30911F7-E69E-BE40-B714-9321F8FA25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43429" y="4201690"/>
            <a:ext cx="1391995" cy="11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470491" y="1344531"/>
            <a:ext cx="3626582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004C97"/>
                </a:solidFill>
              </a:rPr>
              <a:t>ЦЕЛЬ</a:t>
            </a:r>
          </a:p>
          <a:p>
            <a:pPr marL="0" indent="0">
              <a:spcBef>
                <a:spcPts val="0"/>
              </a:spcBef>
              <a:buNone/>
            </a:pPr>
            <a:endParaRPr lang="ru-RU" sz="1700" b="1" dirty="0">
              <a:solidFill>
                <a:srgbClr val="004C97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004C97"/>
                </a:solidFill>
              </a:rPr>
              <a:t>ОБНОВЛЕНИЕ СОДЕРЖАНИЯ </a:t>
            </a:r>
            <a:br>
              <a:rPr lang="ru-RU" sz="1700" b="1" dirty="0">
                <a:solidFill>
                  <a:srgbClr val="004C97"/>
                </a:solidFill>
              </a:rPr>
            </a:br>
            <a:r>
              <a:rPr lang="ru-RU" sz="1700" b="1" dirty="0">
                <a:solidFill>
                  <a:srgbClr val="004C97"/>
                </a:solidFill>
              </a:rPr>
              <a:t>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  <a:endParaRPr lang="ru-RU" sz="1700" b="1" dirty="0">
              <a:solidFill>
                <a:srgbClr val="69B3E8"/>
              </a:solidFill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2E2234E2-4110-5348-B630-4C0B16021BA4}"/>
              </a:ext>
            </a:extLst>
          </p:cNvPr>
          <p:cNvSpPr/>
          <p:nvPr/>
        </p:nvSpPr>
        <p:spPr>
          <a:xfrm>
            <a:off x="3649133" y="1349156"/>
            <a:ext cx="7997462" cy="7694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r"/>
            <a:r>
              <a:rPr lang="ru-RU" sz="24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4C97"/>
                </a:solidFill>
              </a:rPr>
              <a:t>Северный детский технопарк «</a:t>
            </a:r>
            <a:r>
              <a:rPr lang="ru-RU" sz="2000" b="1" dirty="0" err="1">
                <a:solidFill>
                  <a:srgbClr val="004C97"/>
                </a:solidFill>
              </a:rPr>
              <a:t>Кванториум</a:t>
            </a:r>
            <a:r>
              <a:rPr lang="ru-RU" sz="2000" b="1" dirty="0">
                <a:solidFill>
                  <a:srgbClr val="004C97"/>
                </a:solidFill>
              </a:rPr>
              <a:t> 2019» г. Северодвинск.</a:t>
            </a:r>
            <a:r>
              <a:rPr lang="ru-RU" sz="24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кадров.</a:t>
            </a:r>
            <a:endParaRPr lang="ru-RU" sz="2000" b="1" dirty="0">
              <a:solidFill>
                <a:srgbClr val="004C9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2BE952B-7AD5-B448-AAD9-B755ADA39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409028"/>
            <a:ext cx="710649" cy="7106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177" y="132689"/>
            <a:ext cx="7264230" cy="1034387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</a:t>
            </a:r>
            <a:r>
              <a:rPr lang="ru-RU" sz="3600" b="1" dirty="0">
                <a:solidFill>
                  <a:srgbClr val="004C97"/>
                </a:solidFill>
                <a:latin typeface="Calibri" panose="020F0502020204030204"/>
                <a:ea typeface="Hiragino Sans W4" panose="020B0400000000000000" pitchFamily="34" charset="-128"/>
                <a:cs typeface="Gurmukhi Sangam MN" pitchFamily="2" charset="0"/>
              </a:rPr>
              <a:t>Успех каждого ребенка</a:t>
            </a:r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43F4875-3C29-704B-B0DD-DAA95BE5208B}"/>
              </a:ext>
            </a:extLst>
          </p:cNvPr>
          <p:cNvSpPr/>
          <p:nvPr/>
        </p:nvSpPr>
        <p:spPr>
          <a:xfrm>
            <a:off x="6471984" y="2706643"/>
            <a:ext cx="805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1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F68DAEC-E734-9D4C-B62B-D54FCE3F7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684" y="2191839"/>
            <a:ext cx="1069651" cy="106965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D566901C-0378-9E4F-954A-8D1DAB73E51D}"/>
              </a:ext>
            </a:extLst>
          </p:cNvPr>
          <p:cNvSpPr/>
          <p:nvPr/>
        </p:nvSpPr>
        <p:spPr>
          <a:xfrm>
            <a:off x="4230977" y="3674880"/>
            <a:ext cx="1910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4C97"/>
                </a:solidFill>
              </a:rPr>
              <a:t>Soft-</a:t>
            </a:r>
            <a:r>
              <a:rPr lang="ru-RU" b="1" dirty="0">
                <a:solidFill>
                  <a:srgbClr val="004C97"/>
                </a:solidFill>
              </a:rPr>
              <a:t>компетенции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B6AF335-097E-4D4B-9133-9B7F3AFF2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5018" y="2258392"/>
            <a:ext cx="1172782" cy="117278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AF17D977-C656-9A45-8B5E-97B9713B6D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773" y="4717099"/>
            <a:ext cx="1172782" cy="1172782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FB1F5A52-8C1F-654F-9AEA-4D006548AB06}"/>
              </a:ext>
            </a:extLst>
          </p:cNvPr>
          <p:cNvSpPr/>
          <p:nvPr/>
        </p:nvSpPr>
        <p:spPr>
          <a:xfrm>
            <a:off x="10176933" y="2772277"/>
            <a:ext cx="172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14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FD19F764-B159-3F42-9D22-06FDE7FB34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2277" y="4724454"/>
            <a:ext cx="1172782" cy="1172782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8A089637-ECF3-2C4F-9E71-97A64F379E78}"/>
              </a:ext>
            </a:extLst>
          </p:cNvPr>
          <p:cNvSpPr/>
          <p:nvPr/>
        </p:nvSpPr>
        <p:spPr>
          <a:xfrm>
            <a:off x="8218543" y="3701082"/>
            <a:ext cx="2106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4C97"/>
                </a:solidFill>
              </a:rPr>
              <a:t>Форум руководителей ТР</a:t>
            </a:r>
            <a:endParaRPr lang="ru-RU" sz="6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6A4F48A-C264-1044-838F-62682DF40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1302" y="4732777"/>
            <a:ext cx="1172782" cy="117278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3FE94C14-37C7-F44F-9760-DA33F8AC26D9}"/>
              </a:ext>
            </a:extLst>
          </p:cNvPr>
          <p:cNvSpPr/>
          <p:nvPr/>
        </p:nvSpPr>
        <p:spPr>
          <a:xfrm>
            <a:off x="10239473" y="3714333"/>
            <a:ext cx="1910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4C97"/>
                </a:solidFill>
              </a:rPr>
              <a:t>Информатика, </a:t>
            </a:r>
          </a:p>
          <a:p>
            <a:pPr algn="ctr"/>
            <a:r>
              <a:rPr lang="ru-RU" b="1" dirty="0">
                <a:solidFill>
                  <a:srgbClr val="004C97"/>
                </a:solidFill>
              </a:rPr>
              <a:t>очная сессия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F9D31705-8CB0-2240-BBEC-13D8CA179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1407" y="4746029"/>
            <a:ext cx="1172782" cy="1172782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B3BFB9E0-55AF-4D45-B9AE-806E2CCC0E9D}"/>
              </a:ext>
            </a:extLst>
          </p:cNvPr>
          <p:cNvSpPr/>
          <p:nvPr/>
        </p:nvSpPr>
        <p:spPr>
          <a:xfrm>
            <a:off x="9308894" y="5372176"/>
            <a:ext cx="1472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20</a:t>
            </a:r>
            <a:r>
              <a:rPr lang="ru-RU" sz="2400" b="1" dirty="0">
                <a:solidFill>
                  <a:srgbClr val="004C97"/>
                </a:solidFill>
              </a:rPr>
              <a:t>МО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6261DBEE-A415-4047-BFA3-FB3B1B1B1935}"/>
              </a:ext>
            </a:extLst>
          </p:cNvPr>
          <p:cNvSpPr/>
          <p:nvPr/>
        </p:nvSpPr>
        <p:spPr>
          <a:xfrm>
            <a:off x="11156831" y="5372176"/>
            <a:ext cx="1392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24</a:t>
            </a:r>
            <a:endParaRPr lang="ru-RU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63E1D63C-920F-C940-A520-688A61C44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510371"/>
              </p:ext>
            </p:extLst>
          </p:nvPr>
        </p:nvGraphicFramePr>
        <p:xfrm>
          <a:off x="8286547" y="3512702"/>
          <a:ext cx="3863630" cy="3116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9752">
                  <a:extLst>
                    <a:ext uri="{9D8B030D-6E8A-4147-A177-3AD203B41FA5}">
                      <a16:colId xmlns="" xmlns:a16="http://schemas.microsoft.com/office/drawing/2014/main" val="1228586701"/>
                    </a:ext>
                  </a:extLst>
                </a:gridCol>
                <a:gridCol w="423878">
                  <a:extLst>
                    <a:ext uri="{9D8B030D-6E8A-4147-A177-3AD203B41FA5}">
                      <a16:colId xmlns="" xmlns:a16="http://schemas.microsoft.com/office/drawing/2014/main" val="3399621830"/>
                    </a:ext>
                  </a:extLst>
                </a:gridCol>
              </a:tblGrid>
              <a:tr h="278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Генно-инженерные технологии в дополнительном образовании детей: базовый уровень, 2019.</a:t>
                      </a:r>
                      <a:endParaRPr lang="ru-RU" sz="1000" b="1" i="0" u="none" strike="noStrike" dirty="0">
                        <a:solidFill>
                          <a:srgbClr val="004C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99" marR="3399" marT="33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4C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99" marR="3399" marT="33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8781510"/>
                  </a:ext>
                </a:extLst>
              </a:tr>
              <a:tr h="131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Информационные технологии в дополнительном образовании детей с использованием кейс-технологий и метода проектов, 2019.</a:t>
                      </a:r>
                      <a:endParaRPr lang="ru-RU" sz="1000" b="1" i="0" u="none" strike="noStrike" dirty="0">
                        <a:solidFill>
                          <a:srgbClr val="004C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99" marR="3399" marT="33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4C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99" marR="3399" marT="33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526715"/>
                  </a:ext>
                </a:extLst>
              </a:tr>
              <a:tr h="262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Направление «промышленная робототехника» в сети детских технопарков «</a:t>
                      </a:r>
                      <a:r>
                        <a:rPr lang="ru-RU" sz="1000" b="1" u="none" strike="noStrike" dirty="0" err="1">
                          <a:solidFill>
                            <a:srgbClr val="004C97"/>
                          </a:solidFill>
                          <a:effectLst/>
                        </a:rPr>
                        <a:t>Кванториум</a:t>
                      </a:r>
                      <a:r>
                        <a:rPr lang="ru-RU" sz="1000" b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», 2019.</a:t>
                      </a:r>
                      <a:endParaRPr lang="ru-RU" sz="1000" b="1" i="0" u="none" strike="noStrike" dirty="0">
                        <a:solidFill>
                          <a:srgbClr val="004C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99" marR="3399" marT="33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4C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99" marR="3399" marT="33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742233"/>
                  </a:ext>
                </a:extLst>
              </a:tr>
              <a:tr h="213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Образовательная сессия для методистов детских технопарков «</a:t>
                      </a:r>
                      <a:r>
                        <a:rPr lang="ru-RU" sz="1000" b="1" u="none" strike="noStrike" dirty="0" err="1">
                          <a:solidFill>
                            <a:srgbClr val="004C97"/>
                          </a:solidFill>
                          <a:effectLst/>
                        </a:rPr>
                        <a:t>Кванториум</a:t>
                      </a:r>
                      <a:r>
                        <a:rPr lang="ru-RU" sz="1000" b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»</a:t>
                      </a:r>
                      <a:endParaRPr lang="ru-RU" sz="1000" b="1" i="0" u="none" strike="noStrike" dirty="0">
                        <a:solidFill>
                          <a:srgbClr val="004C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99" marR="3399" marT="33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4C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99" marR="3399" marT="33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2409924"/>
                  </a:ext>
                </a:extLst>
              </a:tr>
              <a:tr h="2609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Основы дизайн-проектирования в дополнительном образовании детей», 2019.</a:t>
                      </a:r>
                      <a:endParaRPr lang="ru-RU" sz="1000" b="1" i="0" u="none" strike="noStrike" dirty="0">
                        <a:solidFill>
                          <a:srgbClr val="004C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99" marR="3399" marT="33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4C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99" marR="3399" marT="33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5806799"/>
                  </a:ext>
                </a:extLst>
              </a:tr>
              <a:tr h="2551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Основы технологии формирования гибких компетенций при обучении проектной деятельности, 2019.</a:t>
                      </a:r>
                      <a:endParaRPr lang="ru-RU" sz="1000" b="1" i="0" u="none" strike="noStrike" dirty="0">
                        <a:solidFill>
                          <a:srgbClr val="004C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99" marR="3399" marT="33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rgbClr val="004C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99" marR="3399" marT="33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177939"/>
                  </a:ext>
                </a:extLst>
              </a:tr>
              <a:tr h="346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Основы формирования профессиональных компетенций сотрудников детских технопарков «</a:t>
                      </a:r>
                      <a:r>
                        <a:rPr lang="ru-RU" sz="1000" b="1" u="none" strike="noStrike" dirty="0" err="1">
                          <a:solidFill>
                            <a:srgbClr val="004C97"/>
                          </a:solidFill>
                          <a:effectLst/>
                        </a:rPr>
                        <a:t>Кванториум</a:t>
                      </a:r>
                      <a:r>
                        <a:rPr lang="ru-RU" sz="1000" b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», 2019.</a:t>
                      </a:r>
                      <a:endParaRPr lang="ru-RU" sz="1000" b="1" i="0" u="none" strike="noStrike" dirty="0">
                        <a:solidFill>
                          <a:srgbClr val="004C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99" marR="3399" marT="33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4C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99" marR="3399" marT="33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219889"/>
                  </a:ext>
                </a:extLst>
              </a:tr>
              <a:tr h="446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Перспективные технологии </a:t>
                      </a:r>
                      <a:r>
                        <a:rPr lang="ru-RU" sz="1000" b="1" u="none" strike="noStrike" dirty="0" err="1">
                          <a:solidFill>
                            <a:srgbClr val="004C97"/>
                          </a:solidFill>
                          <a:effectLst/>
                        </a:rPr>
                        <a:t>прототипирования</a:t>
                      </a:r>
                      <a:r>
                        <a:rPr lang="ru-RU" sz="1000" b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 и обработки материалов в дополнительном образовании детей: базовый уровень, 2019</a:t>
                      </a:r>
                      <a:endParaRPr lang="ru-RU" sz="1000" b="1" i="0" u="none" strike="noStrike" dirty="0">
                        <a:solidFill>
                          <a:srgbClr val="004C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99" marR="3399" marT="33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4C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99" marR="3399" marT="33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249440"/>
                  </a:ext>
                </a:extLst>
              </a:tr>
              <a:tr h="193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Технологии виртуальной и дополненной реальности в проектной деятельности детей, 2019.</a:t>
                      </a:r>
                      <a:endParaRPr lang="ru-RU" sz="1000" b="1" i="0" u="none" strike="noStrike" dirty="0">
                        <a:solidFill>
                          <a:srgbClr val="004C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99" marR="3399" marT="33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4C97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99" marR="3399" marT="339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8530550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80B7BAB-B96F-40F3-AA75-2AB054BCAA6A}"/>
              </a:ext>
            </a:extLst>
          </p:cNvPr>
          <p:cNvSpPr/>
          <p:nvPr/>
        </p:nvSpPr>
        <p:spPr>
          <a:xfrm>
            <a:off x="6227150" y="3701082"/>
            <a:ext cx="153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>
                <a:solidFill>
                  <a:srgbClr val="004C97"/>
                </a:solidFill>
              </a:rPr>
              <a:t>Hard-</a:t>
            </a:r>
            <a:endParaRPr lang="ru-RU" b="1" dirty="0">
              <a:solidFill>
                <a:srgbClr val="004C97"/>
              </a:solidFill>
            </a:endParaRPr>
          </a:p>
          <a:p>
            <a:pPr lvl="0" algn="ctr"/>
            <a:r>
              <a:rPr lang="ru-RU" b="1" dirty="0">
                <a:solidFill>
                  <a:srgbClr val="004C97"/>
                </a:solidFill>
              </a:rPr>
              <a:t>компетенции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622F6622-01E7-4570-AFE9-B90AC21EC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0268" y="4580325"/>
            <a:ext cx="1325086" cy="13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46A07D6-92A5-DA47-A15C-11E186945C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5882431" y="1786424"/>
            <a:ext cx="3773921" cy="3547486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506591" y="1701900"/>
            <a:ext cx="3789603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rgbClr val="004C97"/>
                </a:solidFill>
              </a:rPr>
              <a:t>ОБЕСПЕЧЕНИЕ К 2024 ГОДУ ДЛЯ ДЕТЕЙ В ВОЗРАСТЕ ОТ 5 ДО 18 ЛЕТ ДОСТУПНЫХ ДЛЯ КАЖДОГО  КАЧЕСТВЕННЫХ УСЛОВИЙ ДЛЯ ВОСПИТАНИЯ ГАРМОНИЧНО РАЗВИТОЙ И СОЦИАЛЬНО ОТВЕТСТВЕННОЙ  ЛИЧНОСТИ </a:t>
            </a:r>
            <a:r>
              <a:rPr lang="ru-RU" sz="1700" b="1" dirty="0">
                <a:solidFill>
                  <a:srgbClr val="69B3E8"/>
                </a:solidFill>
              </a:rPr>
              <a:t>ПУТЕМ ОХВАТА ДОПОЛНИТЕЛЬНЫМ ОБРАЗОВАНИЕМ ДО 80</a:t>
            </a:r>
            <a:r>
              <a:rPr lang="en-US" sz="1700" b="1" dirty="0">
                <a:solidFill>
                  <a:srgbClr val="69B3E8"/>
                </a:solidFill>
              </a:rPr>
              <a:t>%</a:t>
            </a:r>
            <a:r>
              <a:rPr lang="ru-RU" sz="1700" b="1" dirty="0">
                <a:solidFill>
                  <a:srgbClr val="69B3E8"/>
                </a:solidFill>
              </a:rPr>
              <a:t> ОТ ОБЩЕГО ЧИСЛА ДЕТЕЙ,</a:t>
            </a:r>
            <a:r>
              <a:rPr lang="ru-RU" sz="1700" b="1" dirty="0">
                <a:solidFill>
                  <a:srgbClr val="004C97"/>
                </a:solidFill>
              </a:rPr>
              <a:t>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ДЕТЕЙ.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291" y="310798"/>
            <a:ext cx="6967090" cy="74370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«Успех каждого ребенка»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CA963A-E5C1-E944-8B34-ED204B41D4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7105" y="296658"/>
            <a:ext cx="683236" cy="68323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4CF4890C-C3CC-2748-98EF-D121A4DFC7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9111" y="5321960"/>
            <a:ext cx="897502" cy="897502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D74CF1B-BC9E-9247-A3EE-A8E7BC84DFCA}"/>
              </a:ext>
            </a:extLst>
          </p:cNvPr>
          <p:cNvSpPr/>
          <p:nvPr/>
        </p:nvSpPr>
        <p:spPr>
          <a:xfrm>
            <a:off x="7077915" y="5880728"/>
            <a:ext cx="144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3500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32CDE68-73A5-2C40-B1D8-B1BAFBCEC3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3563" y="5509620"/>
            <a:ext cx="951852" cy="951852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E648CE38-A24A-D84A-A59A-451E12365CB1}"/>
              </a:ext>
            </a:extLst>
          </p:cNvPr>
          <p:cNvSpPr/>
          <p:nvPr/>
        </p:nvSpPr>
        <p:spPr>
          <a:xfrm>
            <a:off x="9585415" y="5735819"/>
            <a:ext cx="3323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16 933,9</a:t>
            </a:r>
          </a:p>
          <a:p>
            <a:r>
              <a:rPr lang="ru-RU" sz="2400" b="1" dirty="0">
                <a:solidFill>
                  <a:srgbClr val="004C97"/>
                </a:solidFill>
              </a:rPr>
              <a:t>тыс. 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C805641-A171-0E4C-999F-2D8AD6C49E26}"/>
              </a:ext>
            </a:extLst>
          </p:cNvPr>
          <p:cNvSpPr/>
          <p:nvPr/>
        </p:nvSpPr>
        <p:spPr>
          <a:xfrm>
            <a:off x="4169282" y="1387836"/>
            <a:ext cx="5975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>
                <a:solidFill>
                  <a:srgbClr val="004C97"/>
                </a:solidFill>
              </a:rPr>
              <a:t>Мобильный детский технопарк «</a:t>
            </a:r>
            <a:r>
              <a:rPr lang="ru-RU" sz="2000" b="1" dirty="0" err="1">
                <a:solidFill>
                  <a:srgbClr val="004C97"/>
                </a:solidFill>
              </a:rPr>
              <a:t>Кванториум</a:t>
            </a:r>
            <a:r>
              <a:rPr lang="ru-RU" sz="2000" b="1" dirty="0">
                <a:solidFill>
                  <a:srgbClr val="004C97"/>
                </a:solidFill>
              </a:rPr>
              <a:t> 2020»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E02ECEC-EA90-754E-8A91-4DD223D8A0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2800" y="4964667"/>
            <a:ext cx="1612088" cy="1612088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47B2F19B-1422-0E47-82EE-DD2B7064F8AD}"/>
              </a:ext>
            </a:extLst>
          </p:cNvPr>
          <p:cNvSpPr/>
          <p:nvPr/>
        </p:nvSpPr>
        <p:spPr>
          <a:xfrm>
            <a:off x="5897868" y="5887518"/>
            <a:ext cx="805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1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F74FA40C-D8FB-0945-8BE5-2B127E005E33}"/>
              </a:ext>
            </a:extLst>
          </p:cNvPr>
          <p:cNvSpPr/>
          <p:nvPr/>
        </p:nvSpPr>
        <p:spPr>
          <a:xfrm>
            <a:off x="8594682" y="4066502"/>
            <a:ext cx="3377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4C97"/>
                </a:solidFill>
              </a:rPr>
              <a:t>Шенкурский район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B6B99997-5D36-F14D-9ABA-C3A686035C07}"/>
              </a:ext>
            </a:extLst>
          </p:cNvPr>
          <p:cNvSpPr/>
          <p:nvPr/>
        </p:nvSpPr>
        <p:spPr>
          <a:xfrm>
            <a:off x="4380284" y="4066502"/>
            <a:ext cx="4018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4C97"/>
                </a:solidFill>
              </a:rPr>
              <a:t>Виноградовский</a:t>
            </a:r>
            <a:r>
              <a:rPr lang="ru-RU" sz="2800" b="1" dirty="0">
                <a:solidFill>
                  <a:srgbClr val="004C97"/>
                </a:solidFill>
              </a:rPr>
              <a:t> район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2779ACDF-CD24-A048-BC5D-1B4930FA33B0}"/>
              </a:ext>
            </a:extLst>
          </p:cNvPr>
          <p:cNvSpPr/>
          <p:nvPr/>
        </p:nvSpPr>
        <p:spPr>
          <a:xfrm>
            <a:off x="4380284" y="2989674"/>
            <a:ext cx="4018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4C97"/>
                </a:solidFill>
              </a:rPr>
              <a:t>Холмогорский район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D2CCBF68-145B-F348-9526-7C14029AA4F3}"/>
              </a:ext>
            </a:extLst>
          </p:cNvPr>
          <p:cNvSpPr/>
          <p:nvPr/>
        </p:nvSpPr>
        <p:spPr>
          <a:xfrm>
            <a:off x="4409978" y="2204490"/>
            <a:ext cx="4018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4C97"/>
                </a:solidFill>
              </a:rPr>
              <a:t>Приморский район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9EA5C652-8FFD-9E40-A7E7-F4336364215E}"/>
              </a:ext>
            </a:extLst>
          </p:cNvPr>
          <p:cNvSpPr/>
          <p:nvPr/>
        </p:nvSpPr>
        <p:spPr>
          <a:xfrm>
            <a:off x="8596037" y="2996866"/>
            <a:ext cx="4018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4C97"/>
                </a:solidFill>
              </a:rPr>
              <a:t>Пинежский</a:t>
            </a:r>
            <a:r>
              <a:rPr lang="ru-RU" sz="2800" b="1" dirty="0">
                <a:solidFill>
                  <a:srgbClr val="004C97"/>
                </a:solidFill>
              </a:rPr>
              <a:t> район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1AF86138-701C-AF45-B621-315BF42E359B}"/>
              </a:ext>
            </a:extLst>
          </p:cNvPr>
          <p:cNvSpPr/>
          <p:nvPr/>
        </p:nvSpPr>
        <p:spPr>
          <a:xfrm>
            <a:off x="8596688" y="2208723"/>
            <a:ext cx="4018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4C97"/>
                </a:solidFill>
              </a:rPr>
              <a:t>Онежский район</a:t>
            </a:r>
            <a:endParaRPr lang="ru-RU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201A503-D5EE-C344-92F0-9084B7E154C9}"/>
              </a:ext>
            </a:extLst>
          </p:cNvPr>
          <p:cNvSpPr/>
          <p:nvPr/>
        </p:nvSpPr>
        <p:spPr>
          <a:xfrm>
            <a:off x="4296190" y="4978886"/>
            <a:ext cx="7206698" cy="17147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506591" y="1701900"/>
            <a:ext cx="3789603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rgbClr val="004C97"/>
                </a:solidFill>
              </a:rPr>
              <a:t>ОБЕСПЕЧЕНИЕ К 2024 ГОДУ ДЛЯ ДЕТЕЙ В ВОЗРАСТЕ ОТ 5 ДО 18 ЛЕТ ДОСТУПНЫХ ДЛЯ КАЖДОГО  КАЧЕСТВЕННЫХ УСЛОВИЙ ДЛЯ ВОСПИТАНИЯ ГАРМОНИЧНО РАЗВИТОЙ И СОЦИАЛЬНО ОТВЕТСТВЕННОЙ  ЛИЧНОСТИ </a:t>
            </a:r>
            <a:r>
              <a:rPr lang="ru-RU" sz="1700" b="1" dirty="0">
                <a:solidFill>
                  <a:srgbClr val="69B3E8"/>
                </a:solidFill>
              </a:rPr>
              <a:t>ПУТЕМ ОХВАТА ДОПОЛНИТЕЛЬНЫМ ОБРАЗОВАНИЕМ ДО 80</a:t>
            </a:r>
            <a:r>
              <a:rPr lang="en-US" sz="1700" b="1" dirty="0">
                <a:solidFill>
                  <a:srgbClr val="69B3E8"/>
                </a:solidFill>
              </a:rPr>
              <a:t>%</a:t>
            </a:r>
            <a:r>
              <a:rPr lang="ru-RU" sz="1700" b="1" dirty="0">
                <a:solidFill>
                  <a:srgbClr val="69B3E8"/>
                </a:solidFill>
              </a:rPr>
              <a:t> ОТ ОБЩЕГО ЧИСЛА ДЕТЕЙ,</a:t>
            </a:r>
            <a:r>
              <a:rPr lang="ru-RU" sz="1700" b="1" dirty="0">
                <a:solidFill>
                  <a:srgbClr val="004C97"/>
                </a:solidFill>
              </a:rPr>
              <a:t>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291" y="310798"/>
            <a:ext cx="6967090" cy="74370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«Успех каждого ребенка»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CA963A-E5C1-E944-8B34-ED204B41D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105" y="296658"/>
            <a:ext cx="683236" cy="683236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D74CF1B-BC9E-9247-A3EE-A8E7BC84DFCA}"/>
              </a:ext>
            </a:extLst>
          </p:cNvPr>
          <p:cNvSpPr/>
          <p:nvPr/>
        </p:nvSpPr>
        <p:spPr>
          <a:xfrm>
            <a:off x="4296193" y="2265893"/>
            <a:ext cx="435747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4C97"/>
                </a:solidFill>
              </a:rPr>
              <a:t>Вакансии педагогов: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аэроквантум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робоквантум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it-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квантум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геоквантум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квантум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«Виртуальная и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дополненная реальность»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квантум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«Промышленный дизайн»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инженер-педагог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Hi-Tech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цеха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C805641-A171-0E4C-999F-2D8AD6C49E26}"/>
              </a:ext>
            </a:extLst>
          </p:cNvPr>
          <p:cNvSpPr/>
          <p:nvPr/>
        </p:nvSpPr>
        <p:spPr>
          <a:xfrm>
            <a:off x="4296194" y="1386864"/>
            <a:ext cx="8314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4C97"/>
                </a:solidFill>
              </a:rPr>
              <a:t>Мобильный детский технопарк «</a:t>
            </a:r>
            <a:r>
              <a:rPr lang="ru-RU" sz="2400" b="1" dirty="0" err="1">
                <a:solidFill>
                  <a:srgbClr val="004C97"/>
                </a:solidFill>
              </a:rPr>
              <a:t>Кванториум</a:t>
            </a:r>
            <a:r>
              <a:rPr lang="ru-RU" sz="2400" b="1" dirty="0">
                <a:solidFill>
                  <a:srgbClr val="004C97"/>
                </a:solidFill>
              </a:rPr>
              <a:t> 2020». </a:t>
            </a:r>
          </a:p>
          <a:p>
            <a:r>
              <a:rPr lang="ru-RU" sz="2400" b="1" dirty="0">
                <a:solidFill>
                  <a:srgbClr val="004C97"/>
                </a:solidFill>
              </a:rPr>
              <a:t>Педагогические кадры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AB969140-0871-4244-BE53-9A89A63A3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697769"/>
              </p:ext>
            </p:extLst>
          </p:nvPr>
        </p:nvGraphicFramePr>
        <p:xfrm>
          <a:off x="4296190" y="4978886"/>
          <a:ext cx="7206697" cy="1714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949">
                  <a:extLst>
                    <a:ext uri="{9D8B030D-6E8A-4147-A177-3AD203B41FA5}">
                      <a16:colId xmlns="" xmlns:a16="http://schemas.microsoft.com/office/drawing/2014/main" val="2525301590"/>
                    </a:ext>
                  </a:extLst>
                </a:gridCol>
                <a:gridCol w="3299791">
                  <a:extLst>
                    <a:ext uri="{9D8B030D-6E8A-4147-A177-3AD203B41FA5}">
                      <a16:colId xmlns="" xmlns:a16="http://schemas.microsoft.com/office/drawing/2014/main" val="2646034535"/>
                    </a:ext>
                  </a:extLst>
                </a:gridCol>
                <a:gridCol w="1258957">
                  <a:extLst>
                    <a:ext uri="{9D8B030D-6E8A-4147-A177-3AD203B41FA5}">
                      <a16:colId xmlns="" xmlns:a16="http://schemas.microsoft.com/office/drawing/2014/main" val="1675318098"/>
                    </a:ext>
                  </a:extLst>
                </a:gridCol>
              </a:tblGrid>
              <a:tr h="50572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Руководитель структурного подразделения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Руководитель проекта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04053567"/>
                  </a:ext>
                </a:extLst>
              </a:tr>
              <a:tr h="36194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Команда наставников 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Педагог дополнительного образования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52455619"/>
                  </a:ext>
                </a:extLst>
              </a:tr>
              <a:tr h="31652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Команда наставников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Педагог дополнительного образования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751028"/>
                  </a:ext>
                </a:extLst>
              </a:tr>
              <a:tr h="505725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Команда дистанционного сопровождения проекта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Педагог дополнительного образования</a:t>
                      </a:r>
                    </a:p>
                    <a:p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C00000"/>
                          </a:solidFill>
                        </a:rPr>
                        <a:t>3 (6 по 0,5)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0845146"/>
                  </a:ext>
                </a:extLst>
              </a:tr>
            </a:tbl>
          </a:graphicData>
        </a:graphic>
      </p:graphicFrame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9F9E1E73-3B36-2D41-AD48-53943F1B2301}"/>
              </a:ext>
            </a:extLst>
          </p:cNvPr>
          <p:cNvSpPr/>
          <p:nvPr/>
        </p:nvSpPr>
        <p:spPr>
          <a:xfrm>
            <a:off x="8253399" y="2265664"/>
            <a:ext cx="38370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C97"/>
                </a:solidFill>
              </a:rPr>
              <a:t>Общие компетенции педагогов: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способность к системному мышлению;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навыки работы в команде;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быстрая обучаемость;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инициативность в обучении </a:t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освоении новых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21189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1FBAC1C9-990A-8243-BA19-03A2620723F3}"/>
              </a:ext>
            </a:extLst>
          </p:cNvPr>
          <p:cNvSpPr/>
          <p:nvPr/>
        </p:nvSpPr>
        <p:spPr>
          <a:xfrm>
            <a:off x="3380240" y="4426943"/>
            <a:ext cx="1200365" cy="809097"/>
          </a:xfrm>
          <a:prstGeom prst="rect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с одним вырезанным углом 60">
            <a:extLst>
              <a:ext uri="{FF2B5EF4-FFF2-40B4-BE49-F238E27FC236}">
                <a16:creationId xmlns="" xmlns:a16="http://schemas.microsoft.com/office/drawing/2014/main" id="{319810EB-3E8C-FC4B-A8E4-5C2989F8E339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с одним вырезанным углом 58">
            <a:extLst>
              <a:ext uri="{FF2B5EF4-FFF2-40B4-BE49-F238E27FC236}">
                <a16:creationId xmlns="" xmlns:a16="http://schemas.microsoft.com/office/drawing/2014/main" id="{E2A0EE24-C29C-8846-B2D7-E9B9B41D62D1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3134" y="343306"/>
            <a:ext cx="5973417" cy="743705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Федеральные проекты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375052"/>
            <a:ext cx="4982819" cy="95733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НА ТЕРРИТОРИИ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АРХАНГЕЛЬСКОЙ ОБЛАСТИ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РЕАЛИЗУЮТСЯ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410815" y="2359607"/>
            <a:ext cx="5075584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СОВРЕМЕННАЯ ШКОЛА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УСПЕХ КАЖДОГО РЕБЕНКА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ПОДДЕРЖКА СЕМЕЙ,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ИМЕЮЩИХ ДЕТЕЙ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ЦИФРОВАЯ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ОБРАЗОВАТЕЛЬНАЯ СРЕДА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54F814AC-C41D-D241-B0CE-B191C2D03433}"/>
              </a:ext>
            </a:extLst>
          </p:cNvPr>
          <p:cNvCxnSpPr>
            <a:cxnSpLocks/>
          </p:cNvCxnSpPr>
          <p:nvPr/>
        </p:nvCxnSpPr>
        <p:spPr>
          <a:xfrm>
            <a:off x="490328" y="2703443"/>
            <a:ext cx="2683565" cy="0"/>
          </a:xfrm>
          <a:prstGeom prst="line">
            <a:avLst/>
          </a:prstGeom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6425C06E-7435-2C4A-8182-E06D902D599D}"/>
              </a:ext>
            </a:extLst>
          </p:cNvPr>
          <p:cNvCxnSpPr>
            <a:cxnSpLocks/>
          </p:cNvCxnSpPr>
          <p:nvPr/>
        </p:nvCxnSpPr>
        <p:spPr>
          <a:xfrm>
            <a:off x="503580" y="3067878"/>
            <a:ext cx="2670313" cy="0"/>
          </a:xfrm>
          <a:prstGeom prst="line">
            <a:avLst/>
          </a:prstGeom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75C0B3A1-ABDC-504B-9812-618AB7C75593}"/>
              </a:ext>
            </a:extLst>
          </p:cNvPr>
          <p:cNvCxnSpPr>
            <a:cxnSpLocks/>
          </p:cNvCxnSpPr>
          <p:nvPr/>
        </p:nvCxnSpPr>
        <p:spPr>
          <a:xfrm>
            <a:off x="490327" y="3690732"/>
            <a:ext cx="2696817" cy="0"/>
          </a:xfrm>
          <a:prstGeom prst="line">
            <a:avLst/>
          </a:prstGeom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5A393796-8EBC-4A40-8A6C-648B8A810A70}"/>
              </a:ext>
            </a:extLst>
          </p:cNvPr>
          <p:cNvCxnSpPr>
            <a:cxnSpLocks/>
          </p:cNvCxnSpPr>
          <p:nvPr/>
        </p:nvCxnSpPr>
        <p:spPr>
          <a:xfrm>
            <a:off x="3461245" y="2703442"/>
            <a:ext cx="1983630" cy="0"/>
          </a:xfrm>
          <a:prstGeom prst="line">
            <a:avLst/>
          </a:prstGeom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7DC15449-CB58-1F41-B341-96BF4AF4E7D1}"/>
              </a:ext>
            </a:extLst>
          </p:cNvPr>
          <p:cNvSpPr txBox="1">
            <a:spLocks/>
          </p:cNvSpPr>
          <p:nvPr/>
        </p:nvSpPr>
        <p:spPr>
          <a:xfrm>
            <a:off x="3385927" y="2373591"/>
            <a:ext cx="2714931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 БУДУЩЕГО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МОЛОДЫЕ ПРОФЕССИОНАЛЫ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СОЦИАЛЬНАЯ АКТИВНОСТЬ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DA3E890F-85C6-024E-B168-EAB427C7FF15}"/>
              </a:ext>
            </a:extLst>
          </p:cNvPr>
          <p:cNvCxnSpPr>
            <a:cxnSpLocks/>
          </p:cNvCxnSpPr>
          <p:nvPr/>
        </p:nvCxnSpPr>
        <p:spPr>
          <a:xfrm>
            <a:off x="503579" y="4310131"/>
            <a:ext cx="2683565" cy="0"/>
          </a:xfrm>
          <a:prstGeom prst="line">
            <a:avLst/>
          </a:prstGeom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D85BE559-6F32-8B42-8576-44E0EEFB35F0}"/>
              </a:ext>
            </a:extLst>
          </p:cNvPr>
          <p:cNvCxnSpPr>
            <a:cxnSpLocks/>
          </p:cNvCxnSpPr>
          <p:nvPr/>
        </p:nvCxnSpPr>
        <p:spPr>
          <a:xfrm>
            <a:off x="3461245" y="3345015"/>
            <a:ext cx="1983630" cy="0"/>
          </a:xfrm>
          <a:prstGeom prst="line">
            <a:avLst/>
          </a:prstGeom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0B17E08A-E962-5745-8D45-333C2FFE4CCB}"/>
              </a:ext>
            </a:extLst>
          </p:cNvPr>
          <p:cNvCxnSpPr>
            <a:cxnSpLocks/>
          </p:cNvCxnSpPr>
          <p:nvPr/>
        </p:nvCxnSpPr>
        <p:spPr>
          <a:xfrm>
            <a:off x="3461245" y="3945695"/>
            <a:ext cx="2025154" cy="0"/>
          </a:xfrm>
          <a:prstGeom prst="line">
            <a:avLst/>
          </a:prstGeom>
          <a:ln w="28575">
            <a:solidFill>
              <a:srgbClr val="004C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22A31DB-9F96-B849-9EA2-CA0DB5483D96}"/>
              </a:ext>
            </a:extLst>
          </p:cNvPr>
          <p:cNvSpPr/>
          <p:nvPr/>
        </p:nvSpPr>
        <p:spPr>
          <a:xfrm>
            <a:off x="471272" y="4431131"/>
            <a:ext cx="1490871" cy="808381"/>
          </a:xfrm>
          <a:prstGeom prst="rect">
            <a:avLst/>
          </a:prstGeom>
          <a:solidFill>
            <a:srgbClr val="004C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72F1A974-B930-FA4E-B251-F6AC84D3DFA8}"/>
              </a:ext>
            </a:extLst>
          </p:cNvPr>
          <p:cNvSpPr/>
          <p:nvPr/>
        </p:nvSpPr>
        <p:spPr>
          <a:xfrm>
            <a:off x="2006044" y="4430415"/>
            <a:ext cx="1308763" cy="809097"/>
          </a:xfrm>
          <a:prstGeom prst="rect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5DA673B7-CF45-8F49-B012-90CBFB0A92CA}"/>
              </a:ext>
            </a:extLst>
          </p:cNvPr>
          <p:cNvSpPr/>
          <p:nvPr/>
        </p:nvSpPr>
        <p:spPr>
          <a:xfrm>
            <a:off x="9303025" y="1879806"/>
            <a:ext cx="2677604" cy="1234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гармонично развитой и социально ответственной личности на основе духовно-нравственных ценностей народов РФ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бъект 2">
            <a:extLst>
              <a:ext uri="{FF2B5EF4-FFF2-40B4-BE49-F238E27FC236}">
                <a16:creationId xmlns="" xmlns:a16="http://schemas.microsoft.com/office/drawing/2014/main" id="{9E72D8FE-A750-7445-B44E-107A2C0EEC35}"/>
              </a:ext>
            </a:extLst>
          </p:cNvPr>
          <p:cNvSpPr txBox="1">
            <a:spLocks/>
          </p:cNvSpPr>
          <p:nvPr/>
        </p:nvSpPr>
        <p:spPr>
          <a:xfrm>
            <a:off x="6096000" y="1363737"/>
            <a:ext cx="4982819" cy="957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004C97"/>
                </a:solidFill>
              </a:rPr>
              <a:t>Задачи: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1AFE8949-C52C-CF40-85D8-451B2F3AC9E6}"/>
              </a:ext>
            </a:extLst>
          </p:cNvPr>
          <p:cNvSpPr/>
          <p:nvPr/>
        </p:nvSpPr>
        <p:spPr>
          <a:xfrm>
            <a:off x="6176176" y="1885536"/>
            <a:ext cx="3140766" cy="1234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глобальной конкурентоспособности российского образования и вхождение Российской Федерации в число 10 ведущих стран мира по качеству общего образования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8B2A2E21-AB4C-8E4B-8534-6C46F6EA0262}"/>
              </a:ext>
            </a:extLst>
          </p:cNvPr>
          <p:cNvSpPr/>
          <p:nvPr/>
        </p:nvSpPr>
        <p:spPr>
          <a:xfrm>
            <a:off x="451395" y="4420318"/>
            <a:ext cx="1489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НОВЫЕ ВОЗМОЖНОСТИ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ДЛЯ КАЖДОГО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63EE0457-6CB0-244E-8987-970DD20C5713}"/>
              </a:ext>
            </a:extLst>
          </p:cNvPr>
          <p:cNvSpPr/>
          <p:nvPr/>
        </p:nvSpPr>
        <p:spPr>
          <a:xfrm>
            <a:off x="471272" y="5294339"/>
            <a:ext cx="2843535" cy="1421059"/>
          </a:xfrm>
          <a:prstGeom prst="rect">
            <a:avLst/>
          </a:prstGeom>
          <a:solidFill>
            <a:schemeClr val="bg1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4C97"/>
                </a:solidFill>
              </a:rPr>
              <a:t>Предполагается предоставление грантов в форме субсидий из федерального бюджета образовательным организациям высшего образования на реализацию мероприятий федеральных проектов</a:t>
            </a:r>
            <a:r>
              <a:rPr lang="ru-RU" sz="900" dirty="0">
                <a:solidFill>
                  <a:srgbClr val="004C97"/>
                </a:solidFill>
                <a:effectLst/>
              </a:rPr>
              <a:t> </a:t>
            </a:r>
            <a:endParaRPr lang="ru-RU" sz="900" dirty="0">
              <a:solidFill>
                <a:srgbClr val="004C97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719484BF-C063-F64A-BFED-7AE2CC4B3C4F}"/>
              </a:ext>
            </a:extLst>
          </p:cNvPr>
          <p:cNvSpPr/>
          <p:nvPr/>
        </p:nvSpPr>
        <p:spPr>
          <a:xfrm>
            <a:off x="3358708" y="4440927"/>
            <a:ext cx="1489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СОЦИАЛЬНЫЕ ЛИФТЫ ДЛЯ КАЖДОГО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884C088A-B34F-DE4F-804C-DE1E3D142A85}"/>
              </a:ext>
            </a:extLst>
          </p:cNvPr>
          <p:cNvSpPr/>
          <p:nvPr/>
        </p:nvSpPr>
        <p:spPr>
          <a:xfrm>
            <a:off x="3380240" y="5290867"/>
            <a:ext cx="1200365" cy="1421059"/>
          </a:xfrm>
          <a:prstGeom prst="rect">
            <a:avLst/>
          </a:prstGeom>
          <a:solidFill>
            <a:schemeClr val="bg1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4C97"/>
                </a:solidFill>
              </a:rPr>
              <a:t>Системный подход по сборке карьерных конкурсов для профессионалов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D83317D0-D607-9E49-AD16-073E30A49005}"/>
              </a:ext>
            </a:extLst>
          </p:cNvPr>
          <p:cNvSpPr/>
          <p:nvPr/>
        </p:nvSpPr>
        <p:spPr>
          <a:xfrm>
            <a:off x="2059127" y="4478624"/>
            <a:ext cx="1489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ЭКСПОРТ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ОБРАЗОВАНИЯ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4D2296C1-80DA-3C4E-A1B7-28CA0B693D80}"/>
              </a:ext>
            </a:extLst>
          </p:cNvPr>
          <p:cNvSpPr/>
          <p:nvPr/>
        </p:nvSpPr>
        <p:spPr>
          <a:xfrm>
            <a:off x="4640229" y="5290867"/>
            <a:ext cx="1567079" cy="1421059"/>
          </a:xfrm>
          <a:prstGeom prst="rect">
            <a:avLst/>
          </a:prstGeom>
          <a:solidFill>
            <a:schemeClr val="bg1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4C97"/>
                </a:solidFill>
              </a:rPr>
              <a:t>Разработка дополнительного федерального проекта </a:t>
            </a:r>
            <a:br>
              <a:rPr lang="ru-RU" sz="900" dirty="0">
                <a:solidFill>
                  <a:srgbClr val="004C97"/>
                </a:solidFill>
              </a:rPr>
            </a:br>
            <a:r>
              <a:rPr lang="ru-RU" sz="900" dirty="0">
                <a:solidFill>
                  <a:srgbClr val="004C97"/>
                </a:solidFill>
              </a:rPr>
              <a:t>в соответствии </a:t>
            </a:r>
            <a:br>
              <a:rPr lang="ru-RU" sz="900" dirty="0">
                <a:solidFill>
                  <a:srgbClr val="004C97"/>
                </a:solidFill>
              </a:rPr>
            </a:br>
            <a:r>
              <a:rPr lang="ru-RU" sz="900" dirty="0">
                <a:solidFill>
                  <a:srgbClr val="004C97"/>
                </a:solidFill>
              </a:rPr>
              <a:t>с посланием Президента РФ Федеральному собранию 2020</a:t>
            </a:r>
            <a:r>
              <a:rPr lang="en-US" sz="900" dirty="0">
                <a:solidFill>
                  <a:srgbClr val="004C97"/>
                </a:solidFill>
              </a:rPr>
              <a:t> </a:t>
            </a:r>
            <a:r>
              <a:rPr lang="ru-RU" sz="900" dirty="0">
                <a:solidFill>
                  <a:srgbClr val="004C97"/>
                </a:solidFill>
              </a:rPr>
              <a:t>г.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9C40DA67-226B-574C-99F4-C74952207E88}"/>
              </a:ext>
            </a:extLst>
          </p:cNvPr>
          <p:cNvSpPr/>
          <p:nvPr/>
        </p:nvSpPr>
        <p:spPr>
          <a:xfrm>
            <a:off x="4640229" y="4426943"/>
            <a:ext cx="1567079" cy="809097"/>
          </a:xfrm>
          <a:prstGeom prst="rect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391D746D-61A6-E141-AA5E-677785C33642}"/>
              </a:ext>
            </a:extLst>
          </p:cNvPr>
          <p:cNvSpPr/>
          <p:nvPr/>
        </p:nvSpPr>
        <p:spPr>
          <a:xfrm>
            <a:off x="4580605" y="4432214"/>
            <a:ext cx="162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ПАТРИОТИЧЕСКОЕ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ВОСПИТАНИЕ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2E2234E2-4110-5348-B630-4C0B16021BA4}"/>
              </a:ext>
            </a:extLst>
          </p:cNvPr>
          <p:cNvSpPr/>
          <p:nvPr/>
        </p:nvSpPr>
        <p:spPr>
          <a:xfrm>
            <a:off x="6266934" y="4423326"/>
            <a:ext cx="5191542" cy="1629870"/>
          </a:xfrm>
          <a:prstGeom prst="rect">
            <a:avLst/>
          </a:prstGeom>
          <a:ln>
            <a:solidFill>
              <a:srgbClr val="004C97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Направления:</a:t>
            </a:r>
            <a:endParaRPr lang="ru-RU" sz="2400" b="1" dirty="0">
              <a:solidFill>
                <a:srgbClr val="004C9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 обновление содержания образования,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 создание необходимой современной инфраструктуры,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 подготовка соответствующих профессиональных кадров, </a:t>
            </a:r>
            <a:b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 их переподготовка и повышение квалификации,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• создание наиболее эффективных механизмов управления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BCD7A552-6B84-784D-99FB-B2C41A14CA22}"/>
              </a:ext>
            </a:extLst>
          </p:cNvPr>
          <p:cNvSpPr/>
          <p:nvPr/>
        </p:nvSpPr>
        <p:spPr>
          <a:xfrm>
            <a:off x="6266934" y="6166869"/>
            <a:ext cx="5191542" cy="545057"/>
          </a:xfrm>
          <a:prstGeom prst="rect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A3F6D407-56FF-3B4A-A838-351B8BDA7AF1}"/>
              </a:ext>
            </a:extLst>
          </p:cNvPr>
          <p:cNvSpPr/>
          <p:nvPr/>
        </p:nvSpPr>
        <p:spPr>
          <a:xfrm>
            <a:off x="6266934" y="6151778"/>
            <a:ext cx="5191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По состоянию на 28.02.2020 г. финансовое обеспечение проекта составляет порядка </a:t>
            </a:r>
            <a:r>
              <a:rPr lang="en-US" sz="1400" b="1" dirty="0">
                <a:solidFill>
                  <a:schemeClr val="bg1"/>
                </a:solidFill>
              </a:rPr>
              <a:t>4,2</a:t>
            </a:r>
            <a:r>
              <a:rPr lang="ru-RU" sz="1400" b="1" dirty="0">
                <a:solidFill>
                  <a:schemeClr val="bg1"/>
                </a:solidFill>
              </a:rPr>
              <a:t> млрд. руб.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409028"/>
            <a:ext cx="710649" cy="71064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54D59C8-D9EF-124A-B100-3A054950D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934" y="3185668"/>
            <a:ext cx="2021737" cy="11390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6D92C77-F40F-D243-86C0-F18088C202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4249" y="3181147"/>
            <a:ext cx="2040975" cy="11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60DEBE2-0049-1648-B86E-7D5E73015FCE}"/>
              </a:ext>
            </a:extLst>
          </p:cNvPr>
          <p:cNvSpPr/>
          <p:nvPr/>
        </p:nvSpPr>
        <p:spPr>
          <a:xfrm>
            <a:off x="4296194" y="1849500"/>
            <a:ext cx="7564147" cy="4617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506591" y="1701900"/>
            <a:ext cx="3789603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rgbClr val="004C97"/>
                </a:solidFill>
              </a:rPr>
              <a:t>ОБЕСПЕЧЕНИЕ К 2024 ГОДУ ДЛЯ ДЕТЕЙ В ВОЗРАСТЕ ОТ 5 ДО 18 ЛЕТ ДОСТУПНЫХ ДЛЯ КАЖДОГО  КАЧЕСТВЕННЫХ УСЛОВИЙ ДЛЯ ВОСПИТАНИЯ ГАРМОНИЧНО РАЗВИТОЙ И СОЦИАЛЬНО ОТВЕТСТВЕННОЙ  ЛИЧНОСТИ </a:t>
            </a:r>
            <a:r>
              <a:rPr lang="ru-RU" sz="1700" b="1" dirty="0">
                <a:solidFill>
                  <a:srgbClr val="69B3E8"/>
                </a:solidFill>
              </a:rPr>
              <a:t>ПУТЕМ ОХВАТА ДОПОЛНИТЕЛЬНЫМ ОБРАЗОВАНИЕМ ДО 80</a:t>
            </a:r>
            <a:r>
              <a:rPr lang="en-US" sz="1700" b="1" dirty="0">
                <a:solidFill>
                  <a:srgbClr val="69B3E8"/>
                </a:solidFill>
              </a:rPr>
              <a:t>%</a:t>
            </a:r>
            <a:r>
              <a:rPr lang="ru-RU" sz="1700" b="1" dirty="0">
                <a:solidFill>
                  <a:srgbClr val="69B3E8"/>
                </a:solidFill>
              </a:rPr>
              <a:t> ОТ ОБЩЕГО ЧИСЛА ДЕТЕЙ,</a:t>
            </a:r>
            <a:r>
              <a:rPr lang="ru-RU" sz="1700" b="1" dirty="0">
                <a:solidFill>
                  <a:srgbClr val="004C97"/>
                </a:solidFill>
              </a:rPr>
              <a:t>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659658" y="58168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291" y="310798"/>
            <a:ext cx="6967090" cy="74370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«Успех каждого ребенка»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CA963A-E5C1-E944-8B34-ED204B41D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105" y="296658"/>
            <a:ext cx="683236" cy="68323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C805641-A171-0E4C-999F-2D8AD6C49E26}"/>
              </a:ext>
            </a:extLst>
          </p:cNvPr>
          <p:cNvSpPr/>
          <p:nvPr/>
        </p:nvSpPr>
        <p:spPr>
          <a:xfrm>
            <a:off x="3302699" y="1387835"/>
            <a:ext cx="8314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4C97"/>
                </a:solidFill>
              </a:rPr>
              <a:t>Детский технопарк «</a:t>
            </a:r>
            <a:r>
              <a:rPr lang="ru-RU" sz="2400" b="1" dirty="0" err="1">
                <a:solidFill>
                  <a:srgbClr val="004C97"/>
                </a:solidFill>
              </a:rPr>
              <a:t>Кванториум</a:t>
            </a:r>
            <a:r>
              <a:rPr lang="ru-RU" sz="2400" b="1" dirty="0">
                <a:solidFill>
                  <a:srgbClr val="004C97"/>
                </a:solidFill>
              </a:rPr>
              <a:t> 2021» 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="" xmlns:a16="http://schemas.microsoft.com/office/drawing/2014/main" id="{CC3F0A7C-D7A5-C245-B664-1BB011B08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03343"/>
              </p:ext>
            </p:extLst>
          </p:nvPr>
        </p:nvGraphicFramePr>
        <p:xfrm>
          <a:off x="4296194" y="1849500"/>
          <a:ext cx="7548316" cy="4724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830">
                  <a:extLst>
                    <a:ext uri="{9D8B030D-6E8A-4147-A177-3AD203B41FA5}">
                      <a16:colId xmlns="" xmlns:a16="http://schemas.microsoft.com/office/drawing/2014/main" val="2525301590"/>
                    </a:ext>
                  </a:extLst>
                </a:gridCol>
                <a:gridCol w="4747085">
                  <a:extLst>
                    <a:ext uri="{9D8B030D-6E8A-4147-A177-3AD203B41FA5}">
                      <a16:colId xmlns="" xmlns:a16="http://schemas.microsoft.com/office/drawing/2014/main" val="2646034535"/>
                    </a:ext>
                  </a:extLst>
                </a:gridCol>
                <a:gridCol w="502401">
                  <a:extLst>
                    <a:ext uri="{9D8B030D-6E8A-4147-A177-3AD203B41FA5}">
                      <a16:colId xmlns="" xmlns:a16="http://schemas.microsoft.com/office/drawing/2014/main" val="1675318098"/>
                    </a:ext>
                  </a:extLst>
                </a:gridCol>
              </a:tblGrid>
              <a:tr h="333201">
                <a:tc rowSpan="3"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  <a:p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  <a:p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Управленческий персонал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Директор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04053567"/>
                  </a:ext>
                </a:extLst>
              </a:tr>
              <a:tr h="343872">
                <a:tc vMerge="1"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Заместитель директора по проектному управлению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0,5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52455619"/>
                  </a:ext>
                </a:extLst>
              </a:tr>
              <a:tr h="492294">
                <a:tc vMerge="1"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Заместитель директора – заведующий </a:t>
                      </a:r>
                      <a:br>
                        <a:rPr lang="ru-RU" sz="1400" b="1" dirty="0">
                          <a:solidFill>
                            <a:srgbClr val="004C97"/>
                          </a:solidFill>
                        </a:rPr>
                      </a:br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по образовательной деятельности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0,5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3751028"/>
                  </a:ext>
                </a:extLst>
              </a:tr>
              <a:tr h="303224">
                <a:tc rowSpan="10"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  <a:p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  <a:p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  <a:p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  <a:p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  <a:p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Основной персонал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Администратор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0845146"/>
                  </a:ext>
                </a:extLst>
              </a:tr>
              <a:tr h="323654">
                <a:tc vMerge="1"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Специалист по проектному управлению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1549235"/>
                  </a:ext>
                </a:extLst>
              </a:tr>
              <a:tr h="289585">
                <a:tc vMerge="1"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Педагог по английскому языку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63091706"/>
                  </a:ext>
                </a:extLst>
              </a:tr>
              <a:tr h="289585">
                <a:tc vMerge="1"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Педагог по математике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4628811"/>
                  </a:ext>
                </a:extLst>
              </a:tr>
              <a:tr h="323654">
                <a:tc vMerge="1"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Педагог дополнительного образования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45490217"/>
                  </a:ext>
                </a:extLst>
              </a:tr>
              <a:tr h="492294">
                <a:tc vMerge="1"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Педагог дополнительного образования по направлению </a:t>
                      </a:r>
                      <a:r>
                        <a:rPr lang="ru-RU" sz="1400" b="1" dirty="0" err="1">
                          <a:solidFill>
                            <a:srgbClr val="004C97"/>
                          </a:solidFill>
                        </a:rPr>
                        <a:t>квантошахматы</a:t>
                      </a:r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8009228"/>
                  </a:ext>
                </a:extLst>
              </a:tr>
              <a:tr h="359425">
                <a:tc vMerge="1"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Педагог-организатор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08415042"/>
                  </a:ext>
                </a:extLst>
              </a:tr>
              <a:tr h="289585">
                <a:tc vMerge="1"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Лаборант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56416651"/>
                  </a:ext>
                </a:extLst>
              </a:tr>
              <a:tr h="289585">
                <a:tc vMerge="1"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Методист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42714292"/>
                  </a:ext>
                </a:extLst>
              </a:tr>
              <a:tr h="480480">
                <a:tc vMerge="1"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Инженер-преподаватель </a:t>
                      </a:r>
                      <a:r>
                        <a:rPr lang="ru-RU" sz="1400" b="1" dirty="0" err="1">
                          <a:solidFill>
                            <a:srgbClr val="004C97"/>
                          </a:solidFill>
                        </a:rPr>
                        <a:t>Хайтека</a:t>
                      </a:r>
                      <a:endParaRPr lang="ru-RU" sz="1400" b="1" dirty="0">
                        <a:solidFill>
                          <a:srgbClr val="004C97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4C97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7099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506591" y="1701900"/>
            <a:ext cx="3789603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rgbClr val="004C97"/>
                </a:solidFill>
              </a:rPr>
              <a:t>ОБЕСПЕЧЕНИЕ К 2024 ГОДУ ДЛЯ ДЕТЕЙ В ВОЗРАСТЕ ОТ 5 ДО 18 ЛЕТ ДОСТУПНЫХ ДЛЯ КАЖДОГО  КАЧЕСТВЕННЫХ УСЛОВИЙ ДЛЯ ВОСПИТАНИЯ ГАРМОНИЧНО РАЗВИТОЙ И СОЦИАЛЬНО ОТВЕТСТВЕННОЙ  ЛИЧНОСТИ </a:t>
            </a:r>
            <a:r>
              <a:rPr lang="ru-RU" sz="1700" b="1" dirty="0">
                <a:solidFill>
                  <a:srgbClr val="69B3E8"/>
                </a:solidFill>
              </a:rPr>
              <a:t>ПУТЕМ ОХВАТА ДОПОЛНИТЕЛЬНЫМ ОБРАЗОВАНИЕМ ДО 80</a:t>
            </a:r>
            <a:r>
              <a:rPr lang="en-US" sz="1700" b="1" dirty="0">
                <a:solidFill>
                  <a:srgbClr val="69B3E8"/>
                </a:solidFill>
              </a:rPr>
              <a:t>%</a:t>
            </a:r>
            <a:r>
              <a:rPr lang="ru-RU" sz="1700" b="1" dirty="0">
                <a:solidFill>
                  <a:srgbClr val="69B3E8"/>
                </a:solidFill>
              </a:rPr>
              <a:t> ОТ ОБЩЕГО ЧИСЛА ДЕТЕЙ,</a:t>
            </a:r>
            <a:r>
              <a:rPr lang="ru-RU" sz="1700" b="1" dirty="0">
                <a:solidFill>
                  <a:srgbClr val="004C97"/>
                </a:solidFill>
              </a:rPr>
              <a:t>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291" y="310798"/>
            <a:ext cx="6967090" cy="74370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«Успех каждого ребенка»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CA963A-E5C1-E944-8B34-ED204B41D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105" y="296658"/>
            <a:ext cx="683236" cy="68323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C805641-A171-0E4C-999F-2D8AD6C49E26}"/>
              </a:ext>
            </a:extLst>
          </p:cNvPr>
          <p:cNvSpPr/>
          <p:nvPr/>
        </p:nvSpPr>
        <p:spPr>
          <a:xfrm>
            <a:off x="4193857" y="1522408"/>
            <a:ext cx="3627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004C97"/>
                </a:solidFill>
              </a:rPr>
              <a:t>«Спорт на селе 2019»</a:t>
            </a:r>
          </a:p>
        </p:txBody>
      </p:sp>
      <p:sp>
        <p:nvSpPr>
          <p:cNvPr id="18" name="Прямоугольник с одним вырезанным углом 17">
            <a:extLst>
              <a:ext uri="{FF2B5EF4-FFF2-40B4-BE49-F238E27FC236}">
                <a16:creationId xmlns="" xmlns:a16="http://schemas.microsoft.com/office/drawing/2014/main" id="{95C57E8E-C462-E449-98CD-8ED6A546B99E}"/>
              </a:ext>
            </a:extLst>
          </p:cNvPr>
          <p:cNvSpPr/>
          <p:nvPr/>
        </p:nvSpPr>
        <p:spPr>
          <a:xfrm rot="10800000">
            <a:off x="4169282" y="2150174"/>
            <a:ext cx="8005786" cy="9060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798E586-4C97-DD46-9538-683B5BFB0727}"/>
              </a:ext>
            </a:extLst>
          </p:cNvPr>
          <p:cNvSpPr/>
          <p:nvPr/>
        </p:nvSpPr>
        <p:spPr>
          <a:xfrm>
            <a:off x="3693527" y="2184683"/>
            <a:ext cx="815818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4C97"/>
                </a:solidFill>
              </a:rPr>
              <a:t>Ремонт спортивных залов общеобразовательных учреждений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9F81A4CF-BF37-ED4D-B9E4-56058BC436CF}"/>
              </a:ext>
            </a:extLst>
          </p:cNvPr>
          <p:cNvSpPr/>
          <p:nvPr/>
        </p:nvSpPr>
        <p:spPr>
          <a:xfrm>
            <a:off x="6446189" y="3499126"/>
            <a:ext cx="805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13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398B2D40-EE42-D14D-A3B3-190A0412B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890" y="3038293"/>
            <a:ext cx="1015680" cy="10156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01F0B49E-7B9C-CF44-B15E-43C8574EBA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4107" y="3137429"/>
            <a:ext cx="951852" cy="95185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C366F1F-EAD2-064C-9D47-FE15A5C4CE8D}"/>
              </a:ext>
            </a:extLst>
          </p:cNvPr>
          <p:cNvSpPr/>
          <p:nvPr/>
        </p:nvSpPr>
        <p:spPr>
          <a:xfrm>
            <a:off x="9445959" y="3613355"/>
            <a:ext cx="2644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23 116,1 </a:t>
            </a:r>
            <a:r>
              <a:rPr lang="ru-RU" sz="2400" b="1" dirty="0">
                <a:solidFill>
                  <a:srgbClr val="004C97"/>
                </a:solidFill>
              </a:rPr>
              <a:t>тыс. 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0C91A18B-9FFD-A24C-9A69-4B5D213AD452}"/>
              </a:ext>
            </a:extLst>
          </p:cNvPr>
          <p:cNvSpPr/>
          <p:nvPr/>
        </p:nvSpPr>
        <p:spPr>
          <a:xfrm>
            <a:off x="4366624" y="4136937"/>
            <a:ext cx="4629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004C97"/>
                </a:solidFill>
              </a:rPr>
              <a:t>«Спорт на селе 2020 - 2022»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0DF358AB-9F90-314E-A782-E7F81AD993A8}"/>
              </a:ext>
            </a:extLst>
          </p:cNvPr>
          <p:cNvSpPr/>
          <p:nvPr/>
        </p:nvSpPr>
        <p:spPr>
          <a:xfrm>
            <a:off x="6352933" y="5083979"/>
            <a:ext cx="805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41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62F40AC-AE08-C745-A3B8-CD17599D1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3634" y="4623146"/>
            <a:ext cx="1015680" cy="101568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5676F54-94BF-7642-8DB2-A7FA741F5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851" y="4722282"/>
            <a:ext cx="951852" cy="951852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4401D441-204C-AB41-83FA-DA41BF9AFD2E}"/>
              </a:ext>
            </a:extLst>
          </p:cNvPr>
          <p:cNvSpPr/>
          <p:nvPr/>
        </p:nvSpPr>
        <p:spPr>
          <a:xfrm>
            <a:off x="9352703" y="5198208"/>
            <a:ext cx="2644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94 026,9 </a:t>
            </a:r>
            <a:r>
              <a:rPr lang="ru-RU" sz="2400" b="1" dirty="0">
                <a:solidFill>
                  <a:srgbClr val="004C97"/>
                </a:solidFill>
              </a:rPr>
              <a:t>тыс. 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D65AC514-2FF9-B94D-8F1E-C3D5193AB8DA}"/>
              </a:ext>
            </a:extLst>
          </p:cNvPr>
          <p:cNvSpPr/>
          <p:nvPr/>
        </p:nvSpPr>
        <p:spPr>
          <a:xfrm>
            <a:off x="4408292" y="3674993"/>
            <a:ext cx="3720964" cy="1595503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2FD59052-79F8-414F-A165-3EF4293CEE0F}"/>
              </a:ext>
            </a:extLst>
          </p:cNvPr>
          <p:cNvSpPr/>
          <p:nvPr/>
        </p:nvSpPr>
        <p:spPr>
          <a:xfrm>
            <a:off x="5516396" y="3673262"/>
            <a:ext cx="45719" cy="1597234"/>
          </a:xfrm>
          <a:prstGeom prst="rect">
            <a:avLst/>
          </a:prstGeom>
          <a:solidFill>
            <a:srgbClr val="69B3E8"/>
          </a:solidFill>
          <a:ln>
            <a:solidFill>
              <a:srgbClr val="69B3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506591" y="1701900"/>
            <a:ext cx="3789603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rgbClr val="004C97"/>
                </a:solidFill>
              </a:rPr>
              <a:t>ОБЕСПЕЧЕНИЕ К 2024 ГОДУ ДЛЯ ДЕТЕЙ В ВОЗРАСТЕ ОТ 5 ДО 18 ЛЕТ ДОСТУПНЫХ ДЛЯ КАЖДОГО  КАЧЕСТВЕННЫХ УСЛОВИЙ ДЛЯ ВОСПИТАНИЯ ГАРМОНИЧНО РАЗВИТОЙ И СОЦИАЛЬНО ОТВЕТСТВЕННОЙ  ЛИЧНОСТИ </a:t>
            </a:r>
            <a:r>
              <a:rPr lang="ru-RU" sz="1700" b="1" dirty="0">
                <a:solidFill>
                  <a:srgbClr val="69B3E8"/>
                </a:solidFill>
              </a:rPr>
              <a:t>ПУТЕМ ОХВАТА ДОПОЛНИТЕЛЬНЫМ ОБРАЗОВАНИЕМ ДО 80</a:t>
            </a:r>
            <a:r>
              <a:rPr lang="en-US" sz="1700" b="1" dirty="0">
                <a:solidFill>
                  <a:srgbClr val="69B3E8"/>
                </a:solidFill>
              </a:rPr>
              <a:t>%</a:t>
            </a:r>
            <a:r>
              <a:rPr lang="ru-RU" sz="1700" b="1" dirty="0">
                <a:solidFill>
                  <a:srgbClr val="69B3E8"/>
                </a:solidFill>
              </a:rPr>
              <a:t> ОТ ОБЩЕГО ЧИСЛА ДЕТЕЙ,</a:t>
            </a:r>
            <a:r>
              <a:rPr lang="ru-RU" sz="1700" b="1" dirty="0">
                <a:solidFill>
                  <a:srgbClr val="004C97"/>
                </a:solidFill>
              </a:rPr>
              <a:t>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291" y="310798"/>
            <a:ext cx="6967090" cy="74370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«Успех каждого ребенка»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CA963A-E5C1-E944-8B34-ED204B41D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105" y="296658"/>
            <a:ext cx="683236" cy="68323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C805641-A171-0E4C-999F-2D8AD6C49E26}"/>
              </a:ext>
            </a:extLst>
          </p:cNvPr>
          <p:cNvSpPr/>
          <p:nvPr/>
        </p:nvSpPr>
        <p:spPr>
          <a:xfrm>
            <a:off x="3812059" y="1422777"/>
            <a:ext cx="6118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004C97"/>
                </a:solidFill>
              </a:rPr>
              <a:t>«Дом научной </a:t>
            </a:r>
            <a:r>
              <a:rPr lang="ru-RU" sz="2800" b="1" dirty="0" err="1">
                <a:solidFill>
                  <a:srgbClr val="004C97"/>
                </a:solidFill>
              </a:rPr>
              <a:t>коллаборации</a:t>
            </a:r>
            <a:r>
              <a:rPr lang="ru-RU" sz="2800" b="1" dirty="0">
                <a:solidFill>
                  <a:srgbClr val="004C97"/>
                </a:solidFill>
              </a:rPr>
              <a:t> 2020»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0DF358AB-9F90-314E-A782-E7F81AD993A8}"/>
              </a:ext>
            </a:extLst>
          </p:cNvPr>
          <p:cNvSpPr/>
          <p:nvPr/>
        </p:nvSpPr>
        <p:spPr>
          <a:xfrm>
            <a:off x="6035799" y="6125858"/>
            <a:ext cx="805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1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62F40AC-AE08-C745-A3B8-CD17599D1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653" y="5586104"/>
            <a:ext cx="1015680" cy="101568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5676F54-94BF-7642-8DB2-A7FA741F5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851" y="5649932"/>
            <a:ext cx="951852" cy="951852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4401D441-204C-AB41-83FA-DA41BF9AFD2E}"/>
              </a:ext>
            </a:extLst>
          </p:cNvPr>
          <p:cNvSpPr/>
          <p:nvPr/>
        </p:nvSpPr>
        <p:spPr>
          <a:xfrm>
            <a:off x="9263651" y="5470813"/>
            <a:ext cx="3423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24 031,17</a:t>
            </a:r>
            <a:br>
              <a:rPr lang="ru-RU" sz="4800" b="1" dirty="0">
                <a:solidFill>
                  <a:srgbClr val="004C97"/>
                </a:solidFill>
              </a:rPr>
            </a:br>
            <a:r>
              <a:rPr lang="ru-RU" sz="2400" b="1" dirty="0">
                <a:solidFill>
                  <a:srgbClr val="004C97"/>
                </a:solidFill>
              </a:rPr>
              <a:t>тыс. 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F7693DF-439E-EE4D-93CD-95701101A1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3113" y="2022376"/>
            <a:ext cx="2027228" cy="12608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D558789-4505-F64E-ABF6-1F5E91764A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8292" y="2018647"/>
            <a:ext cx="1970683" cy="12701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A90F693B-ADE4-4D49-9914-4C5D6301A1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6486" y="5335407"/>
            <a:ext cx="911075" cy="73557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8F8C7C88-C345-584F-913B-94A6F6B930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9227" y="5418124"/>
            <a:ext cx="1001425" cy="1001425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FAE5E894-E6F9-E149-96E5-DD88815E47AF}"/>
              </a:ext>
            </a:extLst>
          </p:cNvPr>
          <p:cNvSpPr/>
          <p:nvPr/>
        </p:nvSpPr>
        <p:spPr>
          <a:xfrm>
            <a:off x="7157795" y="6120571"/>
            <a:ext cx="144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1500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27C9822-9AF2-0348-9B9C-AFB93B8A30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7364" y="2018647"/>
            <a:ext cx="1905959" cy="1264702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3EB67E23-0E18-1948-9635-2078784F99FA}"/>
              </a:ext>
            </a:extLst>
          </p:cNvPr>
          <p:cNvSpPr/>
          <p:nvPr/>
        </p:nvSpPr>
        <p:spPr>
          <a:xfrm>
            <a:off x="6098853" y="3281364"/>
            <a:ext cx="5771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4C97"/>
                </a:solidFill>
              </a:rPr>
              <a:t>Основные проекты и программы: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2FFF8191-7A80-BE4E-8CBE-00FB223C7590}"/>
              </a:ext>
            </a:extLst>
          </p:cNvPr>
          <p:cNvSpPr/>
          <p:nvPr/>
        </p:nvSpPr>
        <p:spPr>
          <a:xfrm>
            <a:off x="8226264" y="3675022"/>
            <a:ext cx="3630741" cy="1594184"/>
          </a:xfrm>
          <a:prstGeom prst="rect">
            <a:avLst/>
          </a:prstGeom>
          <a:solidFill>
            <a:srgbClr val="69B3E8"/>
          </a:solidFill>
          <a:ln>
            <a:solidFill>
              <a:srgbClr val="69B3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4C97"/>
                </a:solidFill>
              </a:rPr>
              <a:t>Детский университет (5-9 классы)</a:t>
            </a:r>
          </a:p>
          <a:p>
            <a:r>
              <a:rPr lang="ru-RU" b="1" dirty="0">
                <a:solidFill>
                  <a:srgbClr val="004C97"/>
                </a:solidFill>
              </a:rPr>
              <a:t>Малая академия (10-11 классы)</a:t>
            </a:r>
          </a:p>
          <a:p>
            <a:r>
              <a:rPr lang="ru-RU" b="1" dirty="0">
                <a:solidFill>
                  <a:srgbClr val="004C97"/>
                </a:solidFill>
              </a:rPr>
              <a:t>Педагог К-21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573A5500-4903-9549-A7EC-C9DEAD7A013C}"/>
              </a:ext>
            </a:extLst>
          </p:cNvPr>
          <p:cNvSpPr/>
          <p:nvPr/>
        </p:nvSpPr>
        <p:spPr>
          <a:xfrm>
            <a:off x="4371796" y="3958460"/>
            <a:ext cx="1093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4C97"/>
                </a:solidFill>
              </a:rPr>
              <a:t>150 </a:t>
            </a:r>
          </a:p>
          <a:p>
            <a:pPr algn="r"/>
            <a:r>
              <a:rPr lang="ru-RU" sz="2000" b="1" dirty="0">
                <a:solidFill>
                  <a:srgbClr val="004C97"/>
                </a:solidFill>
              </a:rPr>
              <a:t>человек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C2661931-E4FC-0F4B-908A-00E294BA5910}"/>
              </a:ext>
            </a:extLst>
          </p:cNvPr>
          <p:cNvSpPr/>
          <p:nvPr/>
        </p:nvSpPr>
        <p:spPr>
          <a:xfrm>
            <a:off x="5523996" y="3639280"/>
            <a:ext cx="26608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4C97"/>
                </a:solidFill>
              </a:rPr>
              <a:t>Предметные области:</a:t>
            </a:r>
          </a:p>
          <a:p>
            <a:r>
              <a:rPr lang="ru-RU" sz="2000" b="1" dirty="0">
                <a:solidFill>
                  <a:srgbClr val="004C97"/>
                </a:solidFill>
              </a:rPr>
              <a:t>Технология</a:t>
            </a:r>
          </a:p>
          <a:p>
            <a:r>
              <a:rPr lang="ru-RU" sz="2000" b="1" dirty="0">
                <a:solidFill>
                  <a:srgbClr val="004C97"/>
                </a:solidFill>
              </a:rPr>
              <a:t>Биология</a:t>
            </a:r>
          </a:p>
          <a:p>
            <a:r>
              <a:rPr lang="ru-RU" sz="2000" b="1" dirty="0">
                <a:solidFill>
                  <a:srgbClr val="004C97"/>
                </a:solidFill>
              </a:rPr>
              <a:t>Физика</a:t>
            </a:r>
          </a:p>
          <a:p>
            <a:r>
              <a:rPr lang="ru-RU" sz="2000" b="1" dirty="0">
                <a:solidFill>
                  <a:srgbClr val="004C97"/>
                </a:solidFill>
              </a:rPr>
              <a:t>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val="24666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1606493-D650-9D45-A5F5-C5294EAD8C33}"/>
              </a:ext>
            </a:extLst>
          </p:cNvPr>
          <p:cNvSpPr/>
          <p:nvPr/>
        </p:nvSpPr>
        <p:spPr>
          <a:xfrm>
            <a:off x="4391970" y="2163054"/>
            <a:ext cx="7698434" cy="45571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506591" y="1701900"/>
            <a:ext cx="3789603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rgbClr val="004C97"/>
                </a:solidFill>
              </a:rPr>
              <a:t>ОБЕСПЕЧЕНИЕ К 2024 ГОДУ ДЛЯ ДЕТЕЙ В ВОЗРАСТЕ ОТ 5 ДО 18 ЛЕТ ДОСТУПНЫХ ДЛЯ КАЖДОГО  КАЧЕСТВЕННЫХ УСЛОВИЙ ДЛЯ ВОСПИТАНИЯ ГАРМОНИЧНО РАЗВИТОЙ И СОЦИАЛЬНО ОТВЕТСТВЕННОЙ  ЛИЧНОСТИ </a:t>
            </a:r>
            <a:r>
              <a:rPr lang="ru-RU" sz="1700" b="1" dirty="0">
                <a:solidFill>
                  <a:srgbClr val="69B3E8"/>
                </a:solidFill>
              </a:rPr>
              <a:t>ПУТЕМ ОХВАТА ДОПОЛНИТЕЛЬНЫМ ОБРАЗОВАНИЕМ ДО 80</a:t>
            </a:r>
            <a:r>
              <a:rPr lang="en-US" sz="1700" b="1" dirty="0">
                <a:solidFill>
                  <a:srgbClr val="69B3E8"/>
                </a:solidFill>
              </a:rPr>
              <a:t>%</a:t>
            </a:r>
            <a:r>
              <a:rPr lang="ru-RU" sz="1700" b="1" dirty="0">
                <a:solidFill>
                  <a:srgbClr val="69B3E8"/>
                </a:solidFill>
              </a:rPr>
              <a:t> ОТ ОБЩЕГО ЧИСЛА ДЕТЕЙ,</a:t>
            </a:r>
            <a:r>
              <a:rPr lang="ru-RU" sz="1700" b="1" dirty="0">
                <a:solidFill>
                  <a:srgbClr val="004C97"/>
                </a:solidFill>
              </a:rPr>
              <a:t>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291" y="310798"/>
            <a:ext cx="6967090" cy="74370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«Успех каждого ребенка»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CA963A-E5C1-E944-8B34-ED204B41D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105" y="296658"/>
            <a:ext cx="683236" cy="68323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C805641-A171-0E4C-999F-2D8AD6C49E26}"/>
              </a:ext>
            </a:extLst>
          </p:cNvPr>
          <p:cNvSpPr/>
          <p:nvPr/>
        </p:nvSpPr>
        <p:spPr>
          <a:xfrm>
            <a:off x="5290710" y="1234103"/>
            <a:ext cx="6839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004C97"/>
                </a:solidFill>
              </a:rPr>
              <a:t>«Дом научной </a:t>
            </a:r>
            <a:r>
              <a:rPr lang="ru-RU" sz="2800" b="1" dirty="0" err="1">
                <a:solidFill>
                  <a:srgbClr val="004C97"/>
                </a:solidFill>
              </a:rPr>
              <a:t>коллаборации</a:t>
            </a:r>
            <a:r>
              <a:rPr lang="ru-RU" sz="2800" b="1" dirty="0">
                <a:solidFill>
                  <a:srgbClr val="004C97"/>
                </a:solidFill>
              </a:rPr>
              <a:t> 2020». Педагогические кадры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43D4E3B3-0483-F04F-8C69-BF07843B7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350791"/>
              </p:ext>
            </p:extLst>
          </p:nvPr>
        </p:nvGraphicFramePr>
        <p:xfrm>
          <a:off x="4391970" y="2179761"/>
          <a:ext cx="7675952" cy="4540464"/>
        </p:xfrm>
        <a:graphic>
          <a:graphicData uri="http://schemas.openxmlformats.org/drawingml/2006/table">
            <a:tbl>
              <a:tblPr/>
              <a:tblGrid>
                <a:gridCol w="2264824">
                  <a:extLst>
                    <a:ext uri="{9D8B030D-6E8A-4147-A177-3AD203B41FA5}">
                      <a16:colId xmlns="" xmlns:a16="http://schemas.microsoft.com/office/drawing/2014/main" val="2543802458"/>
                    </a:ext>
                  </a:extLst>
                </a:gridCol>
                <a:gridCol w="5025265">
                  <a:extLst>
                    <a:ext uri="{9D8B030D-6E8A-4147-A177-3AD203B41FA5}">
                      <a16:colId xmlns="" xmlns:a16="http://schemas.microsoft.com/office/drawing/2014/main" val="2656664963"/>
                    </a:ext>
                  </a:extLst>
                </a:gridCol>
                <a:gridCol w="385863">
                  <a:extLst>
                    <a:ext uri="{9D8B030D-6E8A-4147-A177-3AD203B41FA5}">
                      <a16:colId xmlns="" xmlns:a16="http://schemas.microsoft.com/office/drawing/2014/main" val="779030695"/>
                    </a:ext>
                  </a:extLst>
                </a:gridCol>
              </a:tblGrid>
              <a:tr h="203058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Управленческий персонал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Директор 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76328649"/>
                  </a:ext>
                </a:extLst>
              </a:tr>
              <a:tr h="248292">
                <a:tc rowSpan="3"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Отдел внешних коммуникаций</a:t>
                      </a:r>
                      <a:b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и сетевого взаимодействия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Проектный менеджер (начальник отдела)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15461956"/>
                  </a:ext>
                </a:extLst>
              </a:tr>
              <a:tr h="248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PR-</a:t>
                      </a:r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менеджер (специалист по связям с общественностью)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98536377"/>
                  </a:ext>
                </a:extLst>
              </a:tr>
              <a:tr h="248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Системный администратор (программист)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69192974"/>
                  </a:ext>
                </a:extLst>
              </a:tr>
              <a:tr h="388877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Методический отдел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Специалист по учебно-методической работе (на каждый образовательный проект по 1 специалисту по учебно-методической работе)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74797595"/>
                  </a:ext>
                </a:extLst>
              </a:tr>
              <a:tr h="203058">
                <a:tc rowSpan="2"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Отдел дополнительных общеобразовательных программ, проект «Малая академия»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Начальник отдела 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74158975"/>
                  </a:ext>
                </a:extLst>
              </a:tr>
              <a:tr h="307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Педагог дополнительного образования 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455976274"/>
                  </a:ext>
                </a:extLst>
              </a:tr>
              <a:tr h="203058">
                <a:tc rowSpan="2"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Отдел дополнительных общеобразовательных программ, проект «Детский университет»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Начальник отдела 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0192429"/>
                  </a:ext>
                </a:extLst>
              </a:tr>
              <a:tr h="359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Педагог дополнительного образования 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42438270"/>
                  </a:ext>
                </a:extLst>
              </a:tr>
              <a:tr h="203058">
                <a:tc rowSpan="2"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Отдел дополнительных общеобразовательных программ, проект «Урок технологии»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Начальник отдела 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473472491"/>
                  </a:ext>
                </a:extLst>
              </a:tr>
              <a:tr h="315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Педагог дополнительного образования 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828441672"/>
                  </a:ext>
                </a:extLst>
              </a:tr>
              <a:tr h="203058">
                <a:tc rowSpan="2"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Отдел дополнительных общеобразовательных программ, проект «Урок биологии»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Начальник отдела 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67347348"/>
                  </a:ext>
                </a:extLst>
              </a:tr>
              <a:tr h="313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Педагог дополнительного образования 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99058879"/>
                  </a:ext>
                </a:extLst>
              </a:tr>
              <a:tr h="203058">
                <a:tc rowSpan="2"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Отдел дополнительных общеобразовательных программ, проект «Педагог К-21»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Начальник отдела 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64477240"/>
                  </a:ext>
                </a:extLst>
              </a:tr>
              <a:tr h="306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Педагог дополнительного образования 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13496566"/>
                  </a:ext>
                </a:extLst>
              </a:tr>
              <a:tr h="248292">
                <a:tc rowSpan="2"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Блок специалистов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Лаборант (не менее 1 на три направления)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89081771"/>
                  </a:ext>
                </a:extLst>
              </a:tr>
              <a:tr h="248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Инженер-преподаватель (не менее 1 на каждое техническое направление)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4C97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400" b="1" dirty="0">
                        <a:solidFill>
                          <a:srgbClr val="004C97"/>
                        </a:solidFill>
                        <a:effectLst/>
                        <a:latin typeface="+mn-lt"/>
                      </a:endParaRPr>
                    </a:p>
                  </a:txBody>
                  <a:tcPr marL="37772" marR="37772" marT="25901" marB="25901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23564050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2F75FA39-1D38-5242-8433-A6E5E681BDB4}"/>
              </a:ext>
            </a:extLst>
          </p:cNvPr>
          <p:cNvGraphicFramePr>
            <a:graphicFrameLocks noGrp="1"/>
          </p:cNvGraphicFramePr>
          <p:nvPr/>
        </p:nvGraphicFramePr>
        <p:xfrm>
          <a:off x="9857232" y="-80467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36779939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79700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11501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291" y="310798"/>
            <a:ext cx="6967090" cy="74370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«Успех каждого ребенка»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CA963A-E5C1-E944-8B34-ED204B41D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105" y="296658"/>
            <a:ext cx="683236" cy="68323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6DE755D-42E4-CB40-A6D9-95A778346CF5}"/>
              </a:ext>
            </a:extLst>
          </p:cNvPr>
          <p:cNvSpPr/>
          <p:nvPr/>
        </p:nvSpPr>
        <p:spPr>
          <a:xfrm>
            <a:off x="4378893" y="1623943"/>
            <a:ext cx="5378864" cy="90015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4C97"/>
              </a:solidFill>
            </a:endParaRPr>
          </a:p>
          <a:p>
            <a:pPr algn="r"/>
            <a:r>
              <a:rPr lang="ru-RU" sz="2000" b="1" dirty="0">
                <a:solidFill>
                  <a:srgbClr val="004C97"/>
                </a:solidFill>
              </a:rPr>
              <a:t>Целевая модель развития региональных систем дополнительного образования детей</a:t>
            </a:r>
          </a:p>
          <a:p>
            <a:pPr algn="ctr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6BCD8A9-4D22-3F47-A13D-9BA99A6D0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918" y="1439470"/>
            <a:ext cx="801949" cy="801949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1CCC1FC9-D0EE-8140-AD1C-BC8992C6D653}"/>
              </a:ext>
            </a:extLst>
          </p:cNvPr>
          <p:cNvSpPr/>
          <p:nvPr/>
        </p:nvSpPr>
        <p:spPr>
          <a:xfrm>
            <a:off x="1169819" y="2768574"/>
            <a:ext cx="2250075" cy="872095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solidFill>
                  <a:srgbClr val="004C97"/>
                </a:solidFill>
              </a:rPr>
              <a:t>Региональный модельный центр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EAA43A54-DCF9-3D4C-9E2F-6FB1112D4C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995" y="2028683"/>
            <a:ext cx="1005649" cy="1005649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A8EB1A28-9722-664F-A6F4-45A06229908C}"/>
              </a:ext>
            </a:extLst>
          </p:cNvPr>
          <p:cNvSpPr/>
          <p:nvPr/>
        </p:nvSpPr>
        <p:spPr>
          <a:xfrm>
            <a:off x="339753" y="4207650"/>
            <a:ext cx="2987861" cy="872095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solidFill>
                  <a:srgbClr val="004C97"/>
                </a:solidFill>
              </a:rPr>
              <a:t>Опорные муниципальные центры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B924FE90-8C03-B34D-BDE4-C5F33FCCE5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152" y="3774223"/>
            <a:ext cx="931333" cy="931333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0AF203D8-7C29-7A47-B1FB-70C355AECD9A}"/>
              </a:ext>
            </a:extLst>
          </p:cNvPr>
          <p:cNvSpPr/>
          <p:nvPr/>
        </p:nvSpPr>
        <p:spPr>
          <a:xfrm>
            <a:off x="4840822" y="2769616"/>
            <a:ext cx="3108522" cy="132944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solidFill>
                  <a:srgbClr val="004C97"/>
                </a:solidFill>
              </a:rPr>
              <a:t>Персонифицированное финансирование дополнительного образования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62552C-6B20-5B44-8FEE-70749974CC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5669" y="3258685"/>
            <a:ext cx="870958" cy="870958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AC8B69E-9C32-5D43-90D5-69015E2E2572}"/>
              </a:ext>
            </a:extLst>
          </p:cNvPr>
          <p:cNvSpPr/>
          <p:nvPr/>
        </p:nvSpPr>
        <p:spPr>
          <a:xfrm>
            <a:off x="8203496" y="2769616"/>
            <a:ext cx="3108522" cy="132944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solidFill>
                  <a:srgbClr val="004C97"/>
                </a:solidFill>
              </a:rPr>
              <a:t>Региональный навигатор дополнительного образования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9A08EDE1-158C-1C4D-8CF4-60F84D1926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3496" y="3316407"/>
            <a:ext cx="813236" cy="813236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2E9D1634-CB4C-964F-8AEB-7C7AD4557312}"/>
              </a:ext>
            </a:extLst>
          </p:cNvPr>
          <p:cNvSpPr/>
          <p:nvPr/>
        </p:nvSpPr>
        <p:spPr>
          <a:xfrm>
            <a:off x="4107691" y="4348353"/>
            <a:ext cx="4095805" cy="1462784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>
                <a:solidFill>
                  <a:srgbClr val="004C97"/>
                </a:solidFill>
              </a:rPr>
              <a:t>Обеспечения равного доступа</a:t>
            </a:r>
            <a:br>
              <a:rPr lang="ru-RU" sz="2000" b="1" dirty="0">
                <a:solidFill>
                  <a:srgbClr val="004C97"/>
                </a:solidFill>
              </a:rPr>
            </a:br>
            <a:r>
              <a:rPr lang="ru-RU" sz="2000" b="1" dirty="0">
                <a:solidFill>
                  <a:srgbClr val="004C97"/>
                </a:solidFill>
              </a:rPr>
              <a:t>к современным дополнительным общеобразовательным программам детей, в том числе </a:t>
            </a:r>
            <a:br>
              <a:rPr lang="ru-RU" sz="2000" b="1" dirty="0">
                <a:solidFill>
                  <a:srgbClr val="004C97"/>
                </a:solidFill>
              </a:rPr>
            </a:br>
            <a:r>
              <a:rPr lang="ru-RU" sz="2000" b="1" dirty="0">
                <a:solidFill>
                  <a:srgbClr val="004C97"/>
                </a:solidFill>
              </a:rPr>
              <a:t>из сельской местности</a:t>
            </a:r>
          </a:p>
        </p:txBody>
      </p:sp>
      <p:sp>
        <p:nvSpPr>
          <p:cNvPr id="47" name="Заголовок 1">
            <a:extLst>
              <a:ext uri="{FF2B5EF4-FFF2-40B4-BE49-F238E27FC236}">
                <a16:creationId xmlns="" xmlns:a16="http://schemas.microsoft.com/office/drawing/2014/main" id="{33F6F3F4-2704-CC4D-B006-83AB581D195A}"/>
              </a:ext>
            </a:extLst>
          </p:cNvPr>
          <p:cNvSpPr txBox="1">
            <a:spLocks/>
          </p:cNvSpPr>
          <p:nvPr/>
        </p:nvSpPr>
        <p:spPr>
          <a:xfrm>
            <a:off x="302130" y="6077178"/>
            <a:ext cx="6132537" cy="743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2020 год 14 пилотных МО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7D1F8ABB-94FA-8F40-AEAD-014CC684A3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9344" y="5869031"/>
            <a:ext cx="951852" cy="951852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C8D966D4-78C5-124D-97D3-224D43F9557D}"/>
              </a:ext>
            </a:extLst>
          </p:cNvPr>
          <p:cNvSpPr/>
          <p:nvPr/>
        </p:nvSpPr>
        <p:spPr>
          <a:xfrm>
            <a:off x="8983573" y="5547677"/>
            <a:ext cx="3544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31 434,32</a:t>
            </a:r>
            <a:br>
              <a:rPr lang="ru-RU" sz="4800" b="1" dirty="0">
                <a:solidFill>
                  <a:srgbClr val="004C97"/>
                </a:solidFill>
              </a:rPr>
            </a:br>
            <a:r>
              <a:rPr lang="ru-RU" sz="2400" b="1" dirty="0">
                <a:solidFill>
                  <a:srgbClr val="004C97"/>
                </a:solidFill>
              </a:rPr>
              <a:t>тыс. 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50" name="Соединительная линия уступом 49">
            <a:extLst>
              <a:ext uri="{FF2B5EF4-FFF2-40B4-BE49-F238E27FC236}">
                <a16:creationId xmlns="" xmlns:a16="http://schemas.microsoft.com/office/drawing/2014/main" id="{D8ED7CBC-CF7F-2A4C-A9CD-011DBE8FCA18}"/>
              </a:ext>
            </a:extLst>
          </p:cNvPr>
          <p:cNvCxnSpPr>
            <a:stCxn id="10" idx="2"/>
            <a:endCxn id="33" idx="0"/>
          </p:cNvCxnSpPr>
          <p:nvPr/>
        </p:nvCxnSpPr>
        <p:spPr>
          <a:xfrm rot="5400000">
            <a:off x="4559351" y="259599"/>
            <a:ext cx="244481" cy="477346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="" xmlns:a16="http://schemas.microsoft.com/office/drawing/2014/main" id="{9AAC8658-08F7-0541-9A67-C0830DC728EE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2294856" y="3640669"/>
            <a:ext cx="1" cy="599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>
            <a:extLst>
              <a:ext uri="{FF2B5EF4-FFF2-40B4-BE49-F238E27FC236}">
                <a16:creationId xmlns="" xmlns:a16="http://schemas.microsoft.com/office/drawing/2014/main" id="{AEAAAEA4-DC7F-2D47-8466-8F2158CBDCCC}"/>
              </a:ext>
            </a:extLst>
          </p:cNvPr>
          <p:cNvCxnSpPr>
            <a:cxnSpLocks/>
          </p:cNvCxnSpPr>
          <p:nvPr/>
        </p:nvCxnSpPr>
        <p:spPr>
          <a:xfrm>
            <a:off x="7287472" y="2618412"/>
            <a:ext cx="2357890" cy="24552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="" xmlns:a16="http://schemas.microsoft.com/office/drawing/2014/main" id="{FBF78243-051C-9648-88D2-25DAF11F4FBF}"/>
              </a:ext>
            </a:extLst>
          </p:cNvPr>
          <p:cNvCxnSpPr/>
          <p:nvPr/>
        </p:nvCxnSpPr>
        <p:spPr>
          <a:xfrm flipV="1">
            <a:off x="7263479" y="2531507"/>
            <a:ext cx="0" cy="114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>
            <a:extLst>
              <a:ext uri="{FF2B5EF4-FFF2-40B4-BE49-F238E27FC236}">
                <a16:creationId xmlns="" xmlns:a16="http://schemas.microsoft.com/office/drawing/2014/main" id="{D67EF007-85BC-FE4E-AC8A-971AF5F64DF6}"/>
              </a:ext>
            </a:extLst>
          </p:cNvPr>
          <p:cNvCxnSpPr/>
          <p:nvPr/>
        </p:nvCxnSpPr>
        <p:spPr>
          <a:xfrm rot="16200000" flipH="1">
            <a:off x="3367615" y="3393823"/>
            <a:ext cx="1731974" cy="25182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4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D65AC514-2FF9-B94D-8F1E-C3D5193AB8DA}"/>
              </a:ext>
            </a:extLst>
          </p:cNvPr>
          <p:cNvSpPr/>
          <p:nvPr/>
        </p:nvSpPr>
        <p:spPr>
          <a:xfrm>
            <a:off x="4458755" y="3980078"/>
            <a:ext cx="3177669" cy="1524931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4C97"/>
                </a:solidFill>
              </a:rPr>
              <a:t>Искусство</a:t>
            </a:r>
            <a:endParaRPr lang="ru-RU" b="1" dirty="0">
              <a:solidFill>
                <a:srgbClr val="004C97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506591" y="1701900"/>
            <a:ext cx="3789603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rgbClr val="004C97"/>
                </a:solidFill>
              </a:rPr>
              <a:t>ОБЕСПЕЧЕНИЕ К 2024 ГОДУ ДЛЯ ДЕТЕЙ В ВОЗРАСТЕ ОТ 5 ДО 18 ЛЕТ ДОСТУПНЫХ ДЛЯ КАЖДОГО  КАЧЕСТВЕННЫХ УСЛОВИЙ ДЛЯ ВОСПИТАНИЯ ГАРМОНИЧНО РАЗВИТОЙ И СОЦИАЛЬНО ОТВЕТСТВЕННОЙ  ЛИЧНОСТИ </a:t>
            </a:r>
            <a:r>
              <a:rPr lang="ru-RU" sz="1700" b="1" dirty="0">
                <a:solidFill>
                  <a:srgbClr val="69B3E8"/>
                </a:solidFill>
              </a:rPr>
              <a:t>ПУТЕМ ОХВАТА ДОПОЛНИТЕЛЬНЫМ ОБРАЗОВАНИЕМ ДО 80</a:t>
            </a:r>
            <a:r>
              <a:rPr lang="en-US" sz="1700" b="1" dirty="0">
                <a:solidFill>
                  <a:srgbClr val="69B3E8"/>
                </a:solidFill>
              </a:rPr>
              <a:t>%</a:t>
            </a:r>
            <a:r>
              <a:rPr lang="ru-RU" sz="1700" b="1" dirty="0">
                <a:solidFill>
                  <a:srgbClr val="69B3E8"/>
                </a:solidFill>
              </a:rPr>
              <a:t> ОТ ОБЩЕГО ЧИСЛА ДЕТЕЙ,</a:t>
            </a:r>
            <a:r>
              <a:rPr lang="ru-RU" sz="1700" b="1" dirty="0">
                <a:solidFill>
                  <a:srgbClr val="004C97"/>
                </a:solidFill>
              </a:rPr>
              <a:t>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291" y="310798"/>
            <a:ext cx="6967090" cy="74370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«Успех каждого ребенка»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CA963A-E5C1-E944-8B34-ED204B41D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105" y="296658"/>
            <a:ext cx="683236" cy="68323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C805641-A171-0E4C-999F-2D8AD6C49E26}"/>
              </a:ext>
            </a:extLst>
          </p:cNvPr>
          <p:cNvSpPr/>
          <p:nvPr/>
        </p:nvSpPr>
        <p:spPr>
          <a:xfrm>
            <a:off x="4391970" y="1423896"/>
            <a:ext cx="5056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4C97"/>
                </a:solidFill>
              </a:rPr>
              <a:t>Центр выявления и поддержки </a:t>
            </a:r>
          </a:p>
          <a:p>
            <a:r>
              <a:rPr lang="ru-RU" sz="2400" b="1" dirty="0">
                <a:solidFill>
                  <a:srgbClr val="004C97"/>
                </a:solidFill>
              </a:rPr>
              <a:t>одаренных детей «Созвездие 2021»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0DF358AB-9F90-314E-A782-E7F81AD993A8}"/>
              </a:ext>
            </a:extLst>
          </p:cNvPr>
          <p:cNvSpPr/>
          <p:nvPr/>
        </p:nvSpPr>
        <p:spPr>
          <a:xfrm>
            <a:off x="6035799" y="6125858"/>
            <a:ext cx="805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1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62F40AC-AE08-C745-A3B8-CD17599D1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653" y="5586104"/>
            <a:ext cx="1015680" cy="101568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5676F54-94BF-7642-8DB2-A7FA741F5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5864" y="5649932"/>
            <a:ext cx="951852" cy="951852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4401D441-204C-AB41-83FA-DA41BF9AFD2E}"/>
              </a:ext>
            </a:extLst>
          </p:cNvPr>
          <p:cNvSpPr/>
          <p:nvPr/>
        </p:nvSpPr>
        <p:spPr>
          <a:xfrm>
            <a:off x="9263651" y="5756526"/>
            <a:ext cx="3187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331 908,13 </a:t>
            </a:r>
            <a:r>
              <a:rPr lang="ru-RU" sz="2400" b="1" dirty="0">
                <a:solidFill>
                  <a:srgbClr val="004C97"/>
                </a:solidFill>
              </a:rPr>
              <a:t>тыс. 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8F8C7C88-C345-584F-913B-94A6F6B930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4999" y="5570522"/>
            <a:ext cx="1001425" cy="1001425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FAE5E894-E6F9-E149-96E5-DD88815E47AF}"/>
              </a:ext>
            </a:extLst>
          </p:cNvPr>
          <p:cNvSpPr/>
          <p:nvPr/>
        </p:nvSpPr>
        <p:spPr>
          <a:xfrm>
            <a:off x="7439458" y="6120571"/>
            <a:ext cx="144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60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780DD34-9413-7C40-AF3C-15C4E80E8AF3}"/>
              </a:ext>
            </a:extLst>
          </p:cNvPr>
          <p:cNvSpPr/>
          <p:nvPr/>
        </p:nvSpPr>
        <p:spPr>
          <a:xfrm>
            <a:off x="4458755" y="2337725"/>
            <a:ext cx="3177669" cy="1524931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4C97"/>
                </a:solidFill>
              </a:rPr>
              <a:t>Наука</a:t>
            </a:r>
            <a:endParaRPr lang="ru-RU" b="1" dirty="0">
              <a:solidFill>
                <a:srgbClr val="004C97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332FD07D-68DE-3241-9BAB-830CD2365250}"/>
              </a:ext>
            </a:extLst>
          </p:cNvPr>
          <p:cNvSpPr/>
          <p:nvPr/>
        </p:nvSpPr>
        <p:spPr>
          <a:xfrm>
            <a:off x="7763868" y="2337725"/>
            <a:ext cx="3177669" cy="1524931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4C97"/>
                </a:solidFill>
              </a:rPr>
              <a:t>Техника</a:t>
            </a:r>
            <a:endParaRPr lang="ru-RU" b="1" dirty="0">
              <a:solidFill>
                <a:srgbClr val="004C97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F76570F4-8B74-C348-8B13-CE017C8CF709}"/>
              </a:ext>
            </a:extLst>
          </p:cNvPr>
          <p:cNvSpPr/>
          <p:nvPr/>
        </p:nvSpPr>
        <p:spPr>
          <a:xfrm>
            <a:off x="7763867" y="3980078"/>
            <a:ext cx="3177669" cy="1524931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4C97"/>
                </a:solidFill>
              </a:rPr>
              <a:t>Спорт</a:t>
            </a:r>
            <a:endParaRPr lang="ru-RU" b="1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506591" y="1701900"/>
            <a:ext cx="3789603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rgbClr val="004C97"/>
                </a:solidFill>
              </a:rPr>
              <a:t>ОБЕСПЕЧЕНИЕ К 2024 ГОДУ ДЛЯ ДЕТЕЙ В ВОЗРАСТЕ ОТ 5 ДО 18 ЛЕТ ДОСТУПНЫХ ДЛЯ КАЖДОГО  КАЧЕСТВЕННЫХ УСЛОВИЙ ДЛЯ ВОСПИТАНИЯ ГАРМОНИЧНО РАЗВИТОЙ И СОЦИАЛЬНО ОТВЕТСТВЕННОЙ  ЛИЧНОСТИ </a:t>
            </a:r>
            <a:r>
              <a:rPr lang="ru-RU" sz="1700" b="1" dirty="0">
                <a:solidFill>
                  <a:srgbClr val="69B3E8"/>
                </a:solidFill>
              </a:rPr>
              <a:t>ПУТЕМ ОХВАТА ДОПОЛНИТЕЛЬНЫМ ОБРАЗОВАНИЕМ ДО 80</a:t>
            </a:r>
            <a:r>
              <a:rPr lang="en-US" sz="1700" b="1" dirty="0">
                <a:solidFill>
                  <a:srgbClr val="69B3E8"/>
                </a:solidFill>
              </a:rPr>
              <a:t>%</a:t>
            </a:r>
            <a:r>
              <a:rPr lang="ru-RU" sz="1700" b="1" dirty="0">
                <a:solidFill>
                  <a:srgbClr val="69B3E8"/>
                </a:solidFill>
              </a:rPr>
              <a:t> ОТ ОБЩЕГО ЧИСЛА ДЕТЕЙ,</a:t>
            </a:r>
            <a:r>
              <a:rPr lang="ru-RU" sz="1700" b="1" dirty="0">
                <a:solidFill>
                  <a:srgbClr val="004C97"/>
                </a:solidFill>
              </a:rPr>
              <a:t>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291" y="310798"/>
            <a:ext cx="6967090" cy="74370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«Успех каждого ребенка»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CA963A-E5C1-E944-8B34-ED204B41D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105" y="296658"/>
            <a:ext cx="683236" cy="68323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C805641-A171-0E4C-999F-2D8AD6C49E26}"/>
              </a:ext>
            </a:extLst>
          </p:cNvPr>
          <p:cNvSpPr/>
          <p:nvPr/>
        </p:nvSpPr>
        <p:spPr>
          <a:xfrm>
            <a:off x="4391969" y="1423896"/>
            <a:ext cx="6511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4C97"/>
                </a:solidFill>
              </a:rPr>
              <a:t>Центр выявления и поддержки </a:t>
            </a:r>
          </a:p>
          <a:p>
            <a:r>
              <a:rPr lang="ru-RU" sz="2400" b="1" dirty="0">
                <a:solidFill>
                  <a:srgbClr val="004C97"/>
                </a:solidFill>
              </a:rPr>
              <a:t>одаренных детей «Созвездие 2021». Кадры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780DD34-9413-7C40-AF3C-15C4E80E8AF3}"/>
              </a:ext>
            </a:extLst>
          </p:cNvPr>
          <p:cNvSpPr/>
          <p:nvPr/>
        </p:nvSpPr>
        <p:spPr>
          <a:xfrm>
            <a:off x="4458755" y="2250035"/>
            <a:ext cx="7563912" cy="4520274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C97"/>
                </a:solidFill>
              </a:rPr>
              <a:t>Администратор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C97"/>
                </a:solidFill>
              </a:rPr>
              <a:t>Педагог-организатор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C97"/>
                </a:solidFill>
              </a:rPr>
              <a:t>Педагог по направлению (лаборант)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C97"/>
                </a:solidFill>
              </a:rPr>
              <a:t>Специалист по работе </a:t>
            </a:r>
            <a:br>
              <a:rPr lang="ru-RU" b="1" dirty="0">
                <a:solidFill>
                  <a:srgbClr val="004C97"/>
                </a:solidFill>
              </a:rPr>
            </a:br>
            <a:r>
              <a:rPr lang="ru-RU" b="1" dirty="0">
                <a:solidFill>
                  <a:srgbClr val="004C97"/>
                </a:solidFill>
              </a:rPr>
              <a:t>с электронной базой данных одаренных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C97"/>
                </a:solidFill>
              </a:rPr>
              <a:t>Специалист по координации </a:t>
            </a:r>
            <a:br>
              <a:rPr lang="ru-RU" b="1" dirty="0">
                <a:solidFill>
                  <a:srgbClr val="004C97"/>
                </a:solidFill>
              </a:rPr>
            </a:br>
            <a:r>
              <a:rPr lang="ru-RU" b="1" dirty="0">
                <a:solidFill>
                  <a:srgbClr val="004C97"/>
                </a:solidFill>
              </a:rPr>
              <a:t>и проведению особо значимых мероприятий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C97"/>
                </a:solidFill>
              </a:rPr>
              <a:t>Специалист по работе </a:t>
            </a:r>
            <a:br>
              <a:rPr lang="ru-RU" b="1" dirty="0">
                <a:solidFill>
                  <a:srgbClr val="004C97"/>
                </a:solidFill>
              </a:rPr>
            </a:br>
            <a:r>
              <a:rPr lang="ru-RU" b="1" dirty="0">
                <a:solidFill>
                  <a:srgbClr val="004C97"/>
                </a:solidFill>
              </a:rPr>
              <a:t>с партнерами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C97"/>
                </a:solidFill>
              </a:rPr>
              <a:t>Специалист технической поддержки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C97"/>
                </a:solidFill>
              </a:rPr>
              <a:t>Специалист по связям </a:t>
            </a:r>
            <a:br>
              <a:rPr lang="ru-RU" b="1" dirty="0">
                <a:solidFill>
                  <a:srgbClr val="004C97"/>
                </a:solidFill>
              </a:rPr>
            </a:br>
            <a:r>
              <a:rPr lang="ru-RU" b="1" dirty="0">
                <a:solidFill>
                  <a:srgbClr val="004C97"/>
                </a:solidFill>
              </a:rPr>
              <a:t>с общественностью и СМИ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C97"/>
                </a:solidFill>
              </a:rPr>
              <a:t>Специалист по организации интенсивных профильных программ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C97"/>
                </a:solidFill>
              </a:rPr>
              <a:t>Специалист по организации программ дополнительного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C97"/>
                </a:solidFill>
              </a:rPr>
              <a:t>Специалист по сопровождению онлайн-обучения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C97"/>
                </a:solidFill>
              </a:rPr>
              <a:t>Специалист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C97"/>
                </a:solidFill>
              </a:rPr>
              <a:t>Психолог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C97"/>
                </a:solidFill>
              </a:rPr>
              <a:t>Методисты по направлениям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4C97"/>
                </a:solidFill>
              </a:rPr>
              <a:t>Педагоги по направлениям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4C97"/>
              </a:solidFill>
            </a:endParaRPr>
          </a:p>
          <a:p>
            <a:pPr algn="ctr"/>
            <a:endParaRPr lang="ru-RU" b="1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506591" y="1701900"/>
            <a:ext cx="3789603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rgbClr val="004C97"/>
                </a:solidFill>
              </a:rPr>
              <a:t>ОБЕСПЕЧЕНИЕ К 2024 ГОДУ ДЛЯ ДЕТЕЙ В ВОЗРАСТЕ ОТ 5 ДО 18 ЛЕТ ДОСТУПНЫХ ДЛЯ КАЖДОГО  КАЧЕСТВЕННЫХ УСЛОВИЙ ДЛЯ ВОСПИТАНИЯ ГАРМОНИЧНО РАЗВИТОЙ И СОЦИАЛЬНО ОТВЕТСТВЕННОЙ  ЛИЧНОСТИ </a:t>
            </a:r>
            <a:r>
              <a:rPr lang="ru-RU" sz="1700" b="1" dirty="0">
                <a:solidFill>
                  <a:srgbClr val="69B3E8"/>
                </a:solidFill>
              </a:rPr>
              <a:t>ПУТЕМ ОХВАТА ДОПОЛНИТЕЛЬНЫМ ОБРАЗОВАНИЕМ ДО 80</a:t>
            </a:r>
            <a:r>
              <a:rPr lang="en-US" sz="1700" b="1" dirty="0">
                <a:solidFill>
                  <a:srgbClr val="69B3E8"/>
                </a:solidFill>
              </a:rPr>
              <a:t>%</a:t>
            </a:r>
            <a:r>
              <a:rPr lang="ru-RU" sz="1700" b="1" dirty="0">
                <a:solidFill>
                  <a:srgbClr val="69B3E8"/>
                </a:solidFill>
              </a:rPr>
              <a:t> ОТ ОБЩЕГО ЧИСЛА ДЕТЕЙ,</a:t>
            </a:r>
            <a:r>
              <a:rPr lang="ru-RU" sz="1700" b="1" dirty="0">
                <a:solidFill>
                  <a:srgbClr val="004C97"/>
                </a:solidFill>
              </a:rPr>
              <a:t>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291" y="310798"/>
            <a:ext cx="6967090" cy="74370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«Успех каждого ребенка»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CA963A-E5C1-E944-8B34-ED204B41D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105" y="296658"/>
            <a:ext cx="683236" cy="68323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C805641-A171-0E4C-999F-2D8AD6C49E26}"/>
              </a:ext>
            </a:extLst>
          </p:cNvPr>
          <p:cNvSpPr/>
          <p:nvPr/>
        </p:nvSpPr>
        <p:spPr>
          <a:xfrm>
            <a:off x="4391970" y="1423896"/>
            <a:ext cx="7698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4C97"/>
                </a:solidFill>
              </a:rPr>
              <a:t>Научно-учебная лаборатория «</a:t>
            </a:r>
            <a:r>
              <a:rPr lang="ru-RU" sz="2400" b="1" dirty="0" err="1">
                <a:solidFill>
                  <a:srgbClr val="004C97"/>
                </a:solidFill>
              </a:rPr>
              <a:t>Агрокуб</a:t>
            </a:r>
            <a:r>
              <a:rPr lang="ru-RU" sz="2400" b="1" dirty="0">
                <a:solidFill>
                  <a:srgbClr val="004C97"/>
                </a:solidFill>
              </a:rPr>
              <a:t> 2019»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7E2025C-862A-AC45-B0CA-AF4C92518414}"/>
              </a:ext>
            </a:extLst>
          </p:cNvPr>
          <p:cNvSpPr/>
          <p:nvPr/>
        </p:nvSpPr>
        <p:spPr>
          <a:xfrm>
            <a:off x="6035799" y="6125858"/>
            <a:ext cx="805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1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B720F3F-00E8-0145-86AE-9E4CEB331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653" y="5586104"/>
            <a:ext cx="1015680" cy="10156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F37DA7FD-39E6-054F-BA4A-B76B19D7AB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8583" y="5649932"/>
            <a:ext cx="951852" cy="95185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77523C0D-31C2-6247-9874-BEA1C9D17F82}"/>
              </a:ext>
            </a:extLst>
          </p:cNvPr>
          <p:cNvSpPr/>
          <p:nvPr/>
        </p:nvSpPr>
        <p:spPr>
          <a:xfrm>
            <a:off x="9352703" y="5452422"/>
            <a:ext cx="2915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12 000,00 </a:t>
            </a:r>
            <a:r>
              <a:rPr lang="ru-RU" sz="2400" b="1" dirty="0">
                <a:solidFill>
                  <a:srgbClr val="004C97"/>
                </a:solidFill>
              </a:rPr>
              <a:t>тыс. 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5203C85-2FD9-F141-8056-0A94929742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4999" y="5570522"/>
            <a:ext cx="1001425" cy="1001425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6A0E77E0-6E60-684B-8DCB-C77981918FD5}"/>
              </a:ext>
            </a:extLst>
          </p:cNvPr>
          <p:cNvSpPr/>
          <p:nvPr/>
        </p:nvSpPr>
        <p:spPr>
          <a:xfrm>
            <a:off x="7436087" y="6120571"/>
            <a:ext cx="1444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200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C72ED5B-32E0-EE41-8A0F-70C6923F3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4566" y="2027869"/>
            <a:ext cx="2765505" cy="15581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9CF3304-701D-4149-AF2F-F6AF94851F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4856" y="2030328"/>
            <a:ext cx="2760133" cy="1560789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8FE4D4D0-153E-0545-862D-BC91BFA018E1}"/>
              </a:ext>
            </a:extLst>
          </p:cNvPr>
          <p:cNvSpPr/>
          <p:nvPr/>
        </p:nvSpPr>
        <p:spPr>
          <a:xfrm>
            <a:off x="4410690" y="3735884"/>
            <a:ext cx="7698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4C97"/>
                </a:solidFill>
              </a:rPr>
              <a:t>Направления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081AA5A7-1EA8-BC4F-B025-F51CF1BEE07A}"/>
              </a:ext>
            </a:extLst>
          </p:cNvPr>
          <p:cNvSpPr/>
          <p:nvPr/>
        </p:nvSpPr>
        <p:spPr>
          <a:xfrm>
            <a:off x="4458755" y="4438767"/>
            <a:ext cx="3177669" cy="997551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dirty="0">
                <a:solidFill>
                  <a:srgbClr val="004C97"/>
                </a:solidFill>
              </a:rPr>
              <a:t>«Биотехника»</a:t>
            </a:r>
            <a:endParaRPr lang="ru-RU" b="1" dirty="0">
              <a:solidFill>
                <a:srgbClr val="004C97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CE713C82-9365-FE45-B550-51B9EB17436D}"/>
              </a:ext>
            </a:extLst>
          </p:cNvPr>
          <p:cNvSpPr/>
          <p:nvPr/>
        </p:nvSpPr>
        <p:spPr>
          <a:xfrm>
            <a:off x="8596026" y="4438767"/>
            <a:ext cx="3177669" cy="997551"/>
          </a:xfrm>
          <a:prstGeom prst="rect">
            <a:avLst/>
          </a:prstGeom>
          <a:solidFill>
            <a:schemeClr val="bg1">
              <a:lumMod val="8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dirty="0">
                <a:solidFill>
                  <a:srgbClr val="004C97"/>
                </a:solidFill>
              </a:rPr>
              <a:t>«Физиология растений»</a:t>
            </a:r>
            <a:endParaRPr lang="ru-RU" b="1" dirty="0">
              <a:solidFill>
                <a:srgbClr val="004C97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90B1320-2DE5-474D-B8F6-E2BAF6A5BD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7338" y="4640371"/>
            <a:ext cx="594341" cy="5943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14F3102-A30F-5A44-847D-13E1E4D2EE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58755" y="4618390"/>
            <a:ext cx="610700" cy="6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14521B6-A0D8-B549-BA5E-D9BE10FE41DC}"/>
              </a:ext>
            </a:extLst>
          </p:cNvPr>
          <p:cNvSpPr/>
          <p:nvPr/>
        </p:nvSpPr>
        <p:spPr>
          <a:xfrm>
            <a:off x="6128003" y="4109190"/>
            <a:ext cx="3601593" cy="19205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506592" y="1701900"/>
            <a:ext cx="3385838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rgbClr val="004C97"/>
                </a:solidFill>
              </a:rPr>
              <a:t>ОБЕСПЕЧЕНИЕ К 2024 ГОДУ ДЛЯ ДЕТЕЙ В ВОЗРАСТЕ ОТ 5 ДО 18 ЛЕТ ДОСТУПНЫХ ДЛЯ КАЖДОГО  КАЧЕСТВЕННЫХ УСЛОВИЙ ДЛЯ ВОСПИТАНИЯ ГАРМОНИЧНО РАЗВИТОЙ И СОЦИАЛЬНО ОТВЕТСТВЕННОЙ  ЛИЧНОСТИ </a:t>
            </a:r>
            <a:r>
              <a:rPr lang="ru-RU" sz="1700" b="1" dirty="0">
                <a:solidFill>
                  <a:srgbClr val="69B3E8"/>
                </a:solidFill>
              </a:rPr>
              <a:t>ПУТЕМ ОХВАТА ДОПОЛНИТЕЛЬНЫМ ОБРАЗОВАНИЕМ ДО 80</a:t>
            </a:r>
            <a:r>
              <a:rPr lang="en-US" sz="1700" b="1" dirty="0">
                <a:solidFill>
                  <a:srgbClr val="69B3E8"/>
                </a:solidFill>
              </a:rPr>
              <a:t>%</a:t>
            </a:r>
            <a:r>
              <a:rPr lang="ru-RU" sz="1700" b="1" dirty="0">
                <a:solidFill>
                  <a:srgbClr val="69B3E8"/>
                </a:solidFill>
              </a:rPr>
              <a:t> </a:t>
            </a:r>
            <a:br>
              <a:rPr lang="ru-RU" sz="1700" b="1" dirty="0">
                <a:solidFill>
                  <a:srgbClr val="69B3E8"/>
                </a:solidFill>
              </a:rPr>
            </a:br>
            <a:r>
              <a:rPr lang="ru-RU" sz="1700" b="1" dirty="0">
                <a:solidFill>
                  <a:srgbClr val="69B3E8"/>
                </a:solidFill>
              </a:rPr>
              <a:t>ОТ ОБЩЕГО ЧИСЛА ДЕТЕЙ,</a:t>
            </a:r>
            <a:r>
              <a:rPr lang="ru-RU" sz="1700" b="1" dirty="0">
                <a:solidFill>
                  <a:srgbClr val="004C97"/>
                </a:solidFill>
              </a:rPr>
              <a:t> ОБНОВЛЕНИЯ СОДЕРЖАНИЯ </a:t>
            </a:r>
            <a:br>
              <a:rPr lang="ru-RU" sz="1700" b="1" dirty="0">
                <a:solidFill>
                  <a:srgbClr val="004C97"/>
                </a:solidFill>
              </a:rPr>
            </a:br>
            <a:r>
              <a:rPr lang="ru-RU" sz="1700" b="1" dirty="0">
                <a:solidFill>
                  <a:srgbClr val="004C97"/>
                </a:solidFill>
              </a:rPr>
              <a:t>И МЕТОДОВ ДОПОЛНИТЕЛЬНОГО ОБРАЗОВАНИЯ ДЕТЕЙ, РАЗВИТИЯ КАДРОВОГО ПОТЕНЦИАЛА </a:t>
            </a:r>
            <a:br>
              <a:rPr lang="ru-RU" sz="1700" b="1" dirty="0">
                <a:solidFill>
                  <a:srgbClr val="004C97"/>
                </a:solidFill>
              </a:rPr>
            </a:br>
            <a:r>
              <a:rPr lang="ru-RU" sz="1700" b="1" dirty="0">
                <a:solidFill>
                  <a:srgbClr val="004C97"/>
                </a:solidFill>
              </a:rPr>
              <a:t>И МОДЕРНИЗАЦИИ ИНФРАСТРУКТУРЫ СИСТЕМЫ ДОПОЛНИТЕЛЬНОГО ОБРАЗОВАНИЯ ДЕТЕЙ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291" y="310798"/>
            <a:ext cx="6967090" cy="74370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«Успех каждого ребенка»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CA963A-E5C1-E944-8B34-ED204B41D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105" y="296658"/>
            <a:ext cx="683236" cy="68323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C805641-A171-0E4C-999F-2D8AD6C49E26}"/>
              </a:ext>
            </a:extLst>
          </p:cNvPr>
          <p:cNvSpPr/>
          <p:nvPr/>
        </p:nvSpPr>
        <p:spPr>
          <a:xfrm>
            <a:off x="4391970" y="1423896"/>
            <a:ext cx="7698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4C97"/>
                </a:solidFill>
              </a:rPr>
              <a:t>Научно-учебная лаборатория «</a:t>
            </a:r>
            <a:r>
              <a:rPr lang="ru-RU" sz="2400" b="1" dirty="0" err="1">
                <a:solidFill>
                  <a:srgbClr val="004C97"/>
                </a:solidFill>
              </a:rPr>
              <a:t>Агрокуб</a:t>
            </a:r>
            <a:r>
              <a:rPr lang="ru-RU" sz="2400" b="1" dirty="0">
                <a:solidFill>
                  <a:srgbClr val="004C97"/>
                </a:solidFill>
              </a:rPr>
              <a:t> 2019». Педагогические кадры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4A2A671-F97F-E944-863C-2F4B29B1B63C}"/>
              </a:ext>
            </a:extLst>
          </p:cNvPr>
          <p:cNvSpPr/>
          <p:nvPr/>
        </p:nvSpPr>
        <p:spPr>
          <a:xfrm>
            <a:off x="6618759" y="2938821"/>
            <a:ext cx="805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1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185566B-6C50-3C4F-9ECC-C0D3E6901E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108" y="2590345"/>
            <a:ext cx="1069651" cy="106965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E419EE7-D1C3-A445-B179-3C70DBB6AF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2346" y="2711812"/>
            <a:ext cx="954504" cy="95450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D647B4C-8C7C-CE41-B1BF-585A7E5F6396}"/>
              </a:ext>
            </a:extLst>
          </p:cNvPr>
          <p:cNvSpPr/>
          <p:nvPr/>
        </p:nvSpPr>
        <p:spPr>
          <a:xfrm>
            <a:off x="8302314" y="2935043"/>
            <a:ext cx="172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8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EBFE964-734D-424A-8A93-FAFEA00318BB}"/>
              </a:ext>
            </a:extLst>
          </p:cNvPr>
          <p:cNvSpPr/>
          <p:nvPr/>
        </p:nvSpPr>
        <p:spPr>
          <a:xfrm>
            <a:off x="10011596" y="2935043"/>
            <a:ext cx="890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26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3FFA5709-5449-5B4F-BEE7-EA1103991881}"/>
              </a:ext>
            </a:extLst>
          </p:cNvPr>
          <p:cNvSpPr/>
          <p:nvPr/>
        </p:nvSpPr>
        <p:spPr>
          <a:xfrm>
            <a:off x="6132539" y="4204664"/>
            <a:ext cx="35970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4C97"/>
                </a:solidFill>
              </a:rPr>
              <a:t>Педагоги приняли участие </a:t>
            </a:r>
            <a:r>
              <a:rPr lang="en-US" b="1" dirty="0">
                <a:solidFill>
                  <a:srgbClr val="004C97"/>
                </a:solidFill>
              </a:rPr>
              <a:t/>
            </a:r>
            <a:br>
              <a:rPr lang="en-US" b="1" dirty="0">
                <a:solidFill>
                  <a:srgbClr val="004C97"/>
                </a:solidFill>
              </a:rPr>
            </a:br>
            <a:r>
              <a:rPr lang="ru-RU" b="1" dirty="0">
                <a:solidFill>
                  <a:srgbClr val="004C97"/>
                </a:solidFill>
              </a:rPr>
              <a:t>в работе образовательной сессии </a:t>
            </a:r>
            <a:r>
              <a:rPr lang="en-US" b="1" dirty="0">
                <a:solidFill>
                  <a:srgbClr val="004C97"/>
                </a:solidFill>
              </a:rPr>
              <a:t/>
            </a:r>
            <a:br>
              <a:rPr lang="en-US" b="1" dirty="0">
                <a:solidFill>
                  <a:srgbClr val="004C97"/>
                </a:solidFill>
              </a:rPr>
            </a:br>
            <a:r>
              <a:rPr lang="ru-RU" b="1" dirty="0">
                <a:solidFill>
                  <a:srgbClr val="004C97"/>
                </a:solidFill>
              </a:rPr>
              <a:t>в Москве в Сколково, </a:t>
            </a:r>
            <a:endParaRPr lang="en-US" b="1" dirty="0">
              <a:solidFill>
                <a:srgbClr val="004C97"/>
              </a:solidFill>
            </a:endParaRPr>
          </a:p>
          <a:p>
            <a:pPr algn="ctr"/>
            <a:r>
              <a:rPr lang="ru-RU" b="1" dirty="0">
                <a:solidFill>
                  <a:srgbClr val="004C97"/>
                </a:solidFill>
              </a:rPr>
              <a:t>в дополнение -  прошли онлайн обучение по курсу «Гибкие компетенции проектной деятельности»</a:t>
            </a:r>
            <a:endParaRPr lang="ru-RU" sz="6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9325B567-89B8-034B-B164-62EA1433C2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5240" y="2735465"/>
            <a:ext cx="934569" cy="9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506592" y="1701900"/>
            <a:ext cx="3220804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rgbClr val="004C97"/>
                </a:solidFill>
              </a:rPr>
              <a:t>ОБЕСПЕЧЕНИЕ К 2024 ГОДУ ДЛЯ ДЕТЕЙ В ВОЗРАСТЕ ОТ 5 ДО 18 ЛЕТ ДОСТУПНЫХ ДЛЯ КАЖДОГО  КАЧЕСТВЕННЫХ УСЛОВИЙ ДЛЯ ВОСПИТАНИЯ ГАРМОНИЧНО РАЗВИТОЙ И СОЦИАЛЬНО ОТВЕТСТВЕННОЙ  ЛИЧНОСТИ </a:t>
            </a:r>
            <a:r>
              <a:rPr lang="ru-RU" sz="1700" b="1" dirty="0">
                <a:solidFill>
                  <a:srgbClr val="69B3E8"/>
                </a:solidFill>
              </a:rPr>
              <a:t>ПУТЕМ ОХВАТА ДОПОЛНИТЕЛЬНЫМ ОБРАЗОВАНИЕМ ДО 80</a:t>
            </a:r>
            <a:r>
              <a:rPr lang="en-US" sz="1700" b="1" dirty="0">
                <a:solidFill>
                  <a:srgbClr val="69B3E8"/>
                </a:solidFill>
              </a:rPr>
              <a:t>%</a:t>
            </a:r>
            <a:r>
              <a:rPr lang="ru-RU" sz="1700" b="1" dirty="0">
                <a:solidFill>
                  <a:srgbClr val="69B3E8"/>
                </a:solidFill>
              </a:rPr>
              <a:t> ОТ ОБЩЕГО ЧИСЛА ДЕТЕЙ,</a:t>
            </a:r>
            <a:r>
              <a:rPr lang="ru-RU" sz="1700" b="1" dirty="0">
                <a:solidFill>
                  <a:srgbClr val="004C97"/>
                </a:solidFill>
              </a:rPr>
              <a:t>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291" y="310798"/>
            <a:ext cx="6967090" cy="74370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«Успех каждого ребенка»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CA963A-E5C1-E944-8B34-ED204B41D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105" y="296658"/>
            <a:ext cx="683236" cy="68323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C805641-A171-0E4C-999F-2D8AD6C49E26}"/>
              </a:ext>
            </a:extLst>
          </p:cNvPr>
          <p:cNvSpPr/>
          <p:nvPr/>
        </p:nvSpPr>
        <p:spPr>
          <a:xfrm>
            <a:off x="4391970" y="1423896"/>
            <a:ext cx="7698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4C97"/>
                </a:solidFill>
              </a:rPr>
              <a:t>Создание новых мест дополнительного образования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3B9EA3C-F01E-3E4C-978E-ED6148209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8269" y="3438617"/>
            <a:ext cx="1219863" cy="121986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9532481-7DD4-314A-A2DB-BD18BDBD208C}"/>
              </a:ext>
            </a:extLst>
          </p:cNvPr>
          <p:cNvSpPr/>
          <p:nvPr/>
        </p:nvSpPr>
        <p:spPr>
          <a:xfrm>
            <a:off x="6751667" y="4140389"/>
            <a:ext cx="2282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4C97"/>
                </a:solidFill>
              </a:rPr>
              <a:t>4 525 </a:t>
            </a:r>
            <a:r>
              <a:rPr lang="ru-RU" sz="2800" b="1" dirty="0">
                <a:solidFill>
                  <a:srgbClr val="004C97"/>
                </a:solidFill>
              </a:rPr>
              <a:t>мест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F4FD678-B678-BB4D-9A91-8FE0CB644853}"/>
              </a:ext>
            </a:extLst>
          </p:cNvPr>
          <p:cNvSpPr/>
          <p:nvPr/>
        </p:nvSpPr>
        <p:spPr>
          <a:xfrm>
            <a:off x="5804036" y="2258107"/>
            <a:ext cx="1449186" cy="5959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2020 г.</a:t>
            </a:r>
            <a:endParaRPr lang="ru-RU" sz="3200" b="1" dirty="0">
              <a:solidFill>
                <a:srgbClr val="004C9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FF10BA93-09C5-1443-9ED2-A5CC05FEB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7898" y="3438617"/>
            <a:ext cx="1219863" cy="1219863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1A08DBE-5B5A-7244-8747-927A55F84E3D}"/>
              </a:ext>
            </a:extLst>
          </p:cNvPr>
          <p:cNvSpPr/>
          <p:nvPr/>
        </p:nvSpPr>
        <p:spPr>
          <a:xfrm>
            <a:off x="10007761" y="4140389"/>
            <a:ext cx="2114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4C97"/>
                </a:solidFill>
              </a:rPr>
              <a:t>2 378 </a:t>
            </a:r>
            <a:r>
              <a:rPr lang="ru-RU" sz="2800" b="1" dirty="0">
                <a:solidFill>
                  <a:srgbClr val="004C97"/>
                </a:solidFill>
              </a:rPr>
              <a:t>мест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41136E00-ABC7-DA44-9CE0-C8C09C01EA0B}"/>
              </a:ext>
            </a:extLst>
          </p:cNvPr>
          <p:cNvSpPr/>
          <p:nvPr/>
        </p:nvSpPr>
        <p:spPr>
          <a:xfrm>
            <a:off x="8673236" y="2258107"/>
            <a:ext cx="1449186" cy="5959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endParaRPr lang="ru-RU" sz="3200" b="1" dirty="0">
              <a:solidFill>
                <a:srgbClr val="004C9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9BF81B5-0512-A047-A26B-26D813EB34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741" y="5727078"/>
            <a:ext cx="951852" cy="951852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7B7EF49-5EDA-5C4A-9AEE-0B466C2825D3}"/>
              </a:ext>
            </a:extLst>
          </p:cNvPr>
          <p:cNvSpPr/>
          <p:nvPr/>
        </p:nvSpPr>
        <p:spPr>
          <a:xfrm>
            <a:off x="7452899" y="5847933"/>
            <a:ext cx="4019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45 416,02 </a:t>
            </a:r>
            <a:r>
              <a:rPr lang="ru-RU" sz="2400" b="1" dirty="0">
                <a:solidFill>
                  <a:srgbClr val="004C97"/>
                </a:solidFill>
              </a:rPr>
              <a:t>тыс. 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66304467-8CA9-A945-B837-C238B9E9E9CF}"/>
              </a:ext>
            </a:extLst>
          </p:cNvPr>
          <p:cNvSpPr/>
          <p:nvPr/>
        </p:nvSpPr>
        <p:spPr>
          <a:xfrm>
            <a:off x="5690043" y="2005105"/>
            <a:ext cx="1396313" cy="10552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2020 г.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A2EA779-3714-E44B-A5D7-DA72266A7F87}"/>
              </a:ext>
            </a:extLst>
          </p:cNvPr>
          <p:cNvSpPr/>
          <p:nvPr/>
        </p:nvSpPr>
        <p:spPr>
          <a:xfrm>
            <a:off x="8699672" y="2023599"/>
            <a:ext cx="1396313" cy="10552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11116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с одним вырезанным углом 30">
            <a:extLst>
              <a:ext uri="{FF2B5EF4-FFF2-40B4-BE49-F238E27FC236}">
                <a16:creationId xmlns="" xmlns:a16="http://schemas.microsoft.com/office/drawing/2014/main" id="{870F5191-9508-974C-A7CC-723752634E68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968F7A-3EA2-EF4D-BFA1-2DA85C3D9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Содержимое 2">
            <a:extLst>
              <a:ext uri="{FF2B5EF4-FFF2-40B4-BE49-F238E27FC236}">
                <a16:creationId xmlns="" xmlns:a16="http://schemas.microsoft.com/office/drawing/2014/main" id="{B242D1FA-8168-7F46-8261-333ED68C595F}"/>
              </a:ext>
            </a:extLst>
          </p:cNvPr>
          <p:cNvSpPr txBox="1">
            <a:spLocks/>
          </p:cNvSpPr>
          <p:nvPr/>
        </p:nvSpPr>
        <p:spPr>
          <a:xfrm>
            <a:off x="2009804" y="2152842"/>
            <a:ext cx="8229600" cy="3870968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ea typeface="Cambria Math" panose="02040503050406030204" pitchFamily="18" charset="0"/>
            </a:endParaRPr>
          </a:p>
          <a:p>
            <a:endParaRPr lang="ru-RU" b="1" dirty="0">
              <a:ea typeface="Cambria Math" panose="02040503050406030204" pitchFamily="18" charset="0"/>
            </a:endParaRPr>
          </a:p>
          <a:p>
            <a:endParaRPr lang="ru-RU" b="1" dirty="0">
              <a:ea typeface="Cambria Math" panose="02040503050406030204" pitchFamily="18" charset="0"/>
            </a:endParaRPr>
          </a:p>
          <a:p>
            <a:endParaRPr lang="ru-RU" b="1" dirty="0">
              <a:ea typeface="Cambria Math" panose="02040503050406030204" pitchFamily="18" charset="0"/>
            </a:endParaRPr>
          </a:p>
          <a:p>
            <a:endParaRPr lang="ru-RU" b="1" dirty="0">
              <a:ea typeface="Cambria Math" panose="02040503050406030204" pitchFamily="18" charset="0"/>
            </a:endParaRPr>
          </a:p>
          <a:p>
            <a:endParaRPr lang="ru-RU" b="1" dirty="0">
              <a:ea typeface="Cambria Math" panose="02040503050406030204" pitchFamily="18" charset="0"/>
            </a:endParaRPr>
          </a:p>
          <a:p>
            <a:endParaRPr lang="ru-RU" b="1" dirty="0">
              <a:ea typeface="Cambria Math" panose="02040503050406030204" pitchFamily="18" charset="0"/>
            </a:endParaRPr>
          </a:p>
          <a:p>
            <a:endParaRPr lang="ru-RU" b="1" dirty="0">
              <a:ea typeface="Cambria Math" panose="02040503050406030204" pitchFamily="18" charset="0"/>
            </a:endParaRPr>
          </a:p>
          <a:p>
            <a:endParaRPr lang="ru-RU" b="1" dirty="0">
              <a:ea typeface="Cambria Math" panose="020405030504060302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b="1" dirty="0">
              <a:ea typeface="Cambria Math" panose="020405030504060302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5EAFBC8-8C73-564D-B9B6-77482B71D304}"/>
              </a:ext>
            </a:extLst>
          </p:cNvPr>
          <p:cNvSpPr/>
          <p:nvPr/>
        </p:nvSpPr>
        <p:spPr>
          <a:xfrm>
            <a:off x="1908190" y="1452155"/>
            <a:ext cx="3168352" cy="12686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bg1">
                    <a:lumMod val="95000"/>
                  </a:schemeClr>
                </a:solidFill>
                <a:ea typeface="Cambria Math" panose="02040503050406030204" pitchFamily="18" charset="0"/>
              </a:rPr>
              <a:t>СУБСИДИИ ИЗ ФЕДЕРАЛЬНОГО БЮДЖЕТА БЮДЖЕТУ АРХАНГЕЛЬСКОЙ ОБЛАСТИ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872D472-3A7E-C545-B575-1E672FCC52CC}"/>
              </a:ext>
            </a:extLst>
          </p:cNvPr>
          <p:cNvSpPr/>
          <p:nvPr/>
        </p:nvSpPr>
        <p:spPr>
          <a:xfrm>
            <a:off x="2052196" y="3344581"/>
            <a:ext cx="3168351" cy="321567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Точки роста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B9938F8D-0FBE-674E-B172-6335D7840EC5}"/>
              </a:ext>
            </a:extLst>
          </p:cNvPr>
          <p:cNvCxnSpPr>
            <a:cxnSpLocks/>
          </p:cNvCxnSpPr>
          <p:nvPr/>
        </p:nvCxnSpPr>
        <p:spPr>
          <a:xfrm flipH="1">
            <a:off x="8518290" y="5997623"/>
            <a:ext cx="6555" cy="332080"/>
          </a:xfrm>
          <a:prstGeom prst="straightConnector1">
            <a:avLst/>
          </a:prstGeom>
          <a:ln w="73025" cap="sq">
            <a:solidFill>
              <a:srgbClr val="D3262F"/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7ED0E5E8-6A31-664F-8FC1-9C7C0E307407}"/>
              </a:ext>
            </a:extLst>
          </p:cNvPr>
          <p:cNvCxnSpPr>
            <a:cxnSpLocks/>
          </p:cNvCxnSpPr>
          <p:nvPr/>
        </p:nvCxnSpPr>
        <p:spPr>
          <a:xfrm>
            <a:off x="3575720" y="5968761"/>
            <a:ext cx="0" cy="334754"/>
          </a:xfrm>
          <a:prstGeom prst="straightConnector1">
            <a:avLst/>
          </a:prstGeom>
          <a:ln w="73025" cap="sq">
            <a:solidFill>
              <a:srgbClr val="D3262F"/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6B16076-BC37-E743-8D19-D1C0EB8F135E}"/>
              </a:ext>
            </a:extLst>
          </p:cNvPr>
          <p:cNvSpPr/>
          <p:nvPr/>
        </p:nvSpPr>
        <p:spPr>
          <a:xfrm>
            <a:off x="3212715" y="2876549"/>
            <a:ext cx="864096" cy="449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2019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B2E1E4B-A26F-0B4A-AA72-72A6958C182B}"/>
              </a:ext>
            </a:extLst>
          </p:cNvPr>
          <p:cNvSpPr/>
          <p:nvPr/>
        </p:nvSpPr>
        <p:spPr>
          <a:xfrm>
            <a:off x="6798650" y="1452155"/>
            <a:ext cx="3168352" cy="12686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bg1">
                    <a:lumMod val="95000"/>
                  </a:schemeClr>
                </a:solidFill>
                <a:ea typeface="Cambria Math" panose="02040503050406030204" pitchFamily="18" charset="0"/>
              </a:rPr>
              <a:t>СУБСИДИИ ИЗ ФЕДЕРАЛЬНОГО БЮДЖЕТА ЮРИДИЧЕСКИМ ЛИЦАМ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7F52BA8-3F4D-2540-97D8-B4A6B67F047A}"/>
              </a:ext>
            </a:extLst>
          </p:cNvPr>
          <p:cNvSpPr/>
          <p:nvPr/>
        </p:nvSpPr>
        <p:spPr>
          <a:xfrm>
            <a:off x="8086242" y="2875512"/>
            <a:ext cx="864096" cy="449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2019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22F7FEA-1931-2149-BD0A-4F35134CDDBB}"/>
              </a:ext>
            </a:extLst>
          </p:cNvPr>
          <p:cNvSpPr/>
          <p:nvPr/>
        </p:nvSpPr>
        <p:spPr>
          <a:xfrm>
            <a:off x="2052196" y="3775883"/>
            <a:ext cx="3168351" cy="302244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Поддержка детей с ОВЗ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B86890F9-F61D-7249-9CCB-40FFCC3DFD87}"/>
              </a:ext>
            </a:extLst>
          </p:cNvPr>
          <p:cNvSpPr/>
          <p:nvPr/>
        </p:nvSpPr>
        <p:spPr>
          <a:xfrm>
            <a:off x="2044062" y="4774085"/>
            <a:ext cx="3168351" cy="302244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Технопарк «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Кванториум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F9264FB-5BE1-5645-93C5-B3B57C41163F}"/>
              </a:ext>
            </a:extLst>
          </p:cNvPr>
          <p:cNvSpPr/>
          <p:nvPr/>
        </p:nvSpPr>
        <p:spPr>
          <a:xfrm>
            <a:off x="2060588" y="5565245"/>
            <a:ext cx="3168351" cy="299877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Внедрение модели ЦОС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D84C9B8-2B30-AD44-A51E-2B5699E9E932}"/>
              </a:ext>
            </a:extLst>
          </p:cNvPr>
          <p:cNvSpPr/>
          <p:nvPr/>
        </p:nvSpPr>
        <p:spPr>
          <a:xfrm>
            <a:off x="2052196" y="5172355"/>
            <a:ext cx="3168351" cy="299877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Спорт на селе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3D6A1FC1-D63D-2F4F-A301-E85D49D27DF0}"/>
              </a:ext>
            </a:extLst>
          </p:cNvPr>
          <p:cNvSpPr/>
          <p:nvPr/>
        </p:nvSpPr>
        <p:spPr>
          <a:xfrm>
            <a:off x="2044062" y="4161870"/>
            <a:ext cx="3184615" cy="528472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Создание новых мест в школах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D5D3EBDE-8921-0746-AFB6-F025B633DE7E}"/>
              </a:ext>
            </a:extLst>
          </p:cNvPr>
          <p:cNvSpPr/>
          <p:nvPr/>
        </p:nvSpPr>
        <p:spPr>
          <a:xfrm>
            <a:off x="6934115" y="3333251"/>
            <a:ext cx="3168351" cy="60036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Создание научно-учебных лабораторий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CD68535-D267-7C48-8B8F-AD94D987D10D}"/>
              </a:ext>
            </a:extLst>
          </p:cNvPr>
          <p:cNvSpPr/>
          <p:nvPr/>
        </p:nvSpPr>
        <p:spPr>
          <a:xfrm>
            <a:off x="6934115" y="4047786"/>
            <a:ext cx="3168351" cy="850058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Создание региональной модели психологического сопровождения родителя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6DBD829-1605-904E-9953-8F6B9266675D}"/>
              </a:ext>
            </a:extLst>
          </p:cNvPr>
          <p:cNvSpPr/>
          <p:nvPr/>
        </p:nvSpPr>
        <p:spPr>
          <a:xfrm>
            <a:off x="6934115" y="5010025"/>
            <a:ext cx="3148155" cy="901749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Модернизация профессионального образования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6E8B6FB-E5D7-1347-B717-FDB3B9B1C6E2}"/>
              </a:ext>
            </a:extLst>
          </p:cNvPr>
          <p:cNvSpPr/>
          <p:nvPr/>
        </p:nvSpPr>
        <p:spPr>
          <a:xfrm>
            <a:off x="3665962" y="5943485"/>
            <a:ext cx="4790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8 «денежных» соглашений по 5 региональным проектам </a:t>
            </a:r>
          </a:p>
        </p:txBody>
      </p:sp>
      <p:sp>
        <p:nvSpPr>
          <p:cNvPr id="32" name="Прямоугольник с одним вырезанным углом 31">
            <a:extLst>
              <a:ext uri="{FF2B5EF4-FFF2-40B4-BE49-F238E27FC236}">
                <a16:creationId xmlns="" xmlns:a16="http://schemas.microsoft.com/office/drawing/2014/main" id="{9C5C6B83-2E2B-6C41-AD86-148E6331A34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9B25FBF8-CD2D-5E42-8F84-C51608892623}"/>
              </a:ext>
            </a:extLst>
          </p:cNvPr>
          <p:cNvSpPr txBox="1">
            <a:spLocks/>
          </p:cNvSpPr>
          <p:nvPr/>
        </p:nvSpPr>
        <p:spPr>
          <a:xfrm>
            <a:off x="3964456" y="258641"/>
            <a:ext cx="7364493" cy="80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Финансовое обеспечение 2019 года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001ED15-55D0-A944-9183-4B3DE974D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6627" y="415792"/>
            <a:ext cx="598731" cy="59873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88AF58A2-AED0-5A47-9BAC-347C7DD2DCE2}"/>
              </a:ext>
            </a:extLst>
          </p:cNvPr>
          <p:cNvSpPr/>
          <p:nvPr/>
        </p:nvSpPr>
        <p:spPr>
          <a:xfrm>
            <a:off x="2052195" y="6409950"/>
            <a:ext cx="3152088" cy="339794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ea typeface="Cambria Math" panose="02040503050406030204" pitchFamily="18" charset="0"/>
              </a:rPr>
              <a:t>669 236, 93 тыс. рублей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B04EE2D-BD0D-8544-87F5-8B57BC42D607}"/>
              </a:ext>
            </a:extLst>
          </p:cNvPr>
          <p:cNvSpPr/>
          <p:nvPr/>
        </p:nvSpPr>
        <p:spPr>
          <a:xfrm>
            <a:off x="6930181" y="6411444"/>
            <a:ext cx="3152088" cy="339794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ea typeface="Cambria Math" panose="02040503050406030204" pitchFamily="18" charset="0"/>
              </a:rPr>
              <a:t>27 972, 07 тыс. рублей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0F2CF318-2A54-F347-8198-132AE1E0CB55}"/>
              </a:ext>
            </a:extLst>
          </p:cNvPr>
          <p:cNvSpPr/>
          <p:nvPr/>
        </p:nvSpPr>
        <p:spPr>
          <a:xfrm>
            <a:off x="2060590" y="1604555"/>
            <a:ext cx="3168352" cy="1268605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bg1">
                    <a:lumMod val="95000"/>
                  </a:schemeClr>
                </a:solidFill>
                <a:ea typeface="Cambria Math" panose="02040503050406030204" pitchFamily="18" charset="0"/>
              </a:rPr>
              <a:t>СУБСИДИИ ИЗ ФЕДЕРАЛЬНОГО БЮДЖЕТА БЮДЖЕТУ АРХАНГЕЛЬСКОЙ ОБЛАСТИ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BD81AC16-6B80-3C4B-BFE9-03B4C5908F6B}"/>
              </a:ext>
            </a:extLst>
          </p:cNvPr>
          <p:cNvSpPr/>
          <p:nvPr/>
        </p:nvSpPr>
        <p:spPr>
          <a:xfrm>
            <a:off x="6951050" y="1604555"/>
            <a:ext cx="3168352" cy="1268605"/>
          </a:xfrm>
          <a:prstGeom prst="rect">
            <a:avLst/>
          </a:prstGeom>
          <a:solidFill>
            <a:srgbClr val="69B3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bg1">
                    <a:lumMod val="95000"/>
                  </a:schemeClr>
                </a:solidFill>
                <a:ea typeface="Cambria Math" panose="02040503050406030204" pitchFamily="18" charset="0"/>
              </a:rPr>
              <a:t>СУБСИДИИ ИЗ ФЕДЕРАЛЬНОГО БЮДЖЕТА ЮРИДИЧЕСКИМ ЛИЦАМ</a:t>
            </a:r>
          </a:p>
        </p:txBody>
      </p:sp>
    </p:spTree>
    <p:extLst>
      <p:ext uri="{BB962C8B-B14F-4D97-AF65-F5344CB8AC3E}">
        <p14:creationId xmlns:p14="http://schemas.microsoft.com/office/powerpoint/2010/main" val="23266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506591" y="1701900"/>
            <a:ext cx="3499351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004C97"/>
                </a:solidFill>
              </a:rPr>
              <a:t>СОЗДАНИЕ В АРХАНГЕЛЬСКОЙ ОБЛАСТИ   УСЛОВИЙ     ДЛЯ ПОВЫШЕНИЯ КОМПЕТЕНТНОСТИ РОДИТЕЛЕЙ В ОПРОСАХ ОБРАЗОВАНИЯ И ВОСПИТАНИЯ ДЕТЕЙ, В ТОМ ЧИСЛЕ РАННЕГО ВОЗРАСТА,  ПУТЕМ ПРЕДОСТАВЛЕНИЯ УСЛУГ ПСИХОЛОГО-ПЕДАГОГИЧЕСКОЙ, МЕТОДИЧЕСКОЙ И КОНСУЛЬТАТИВНОЙ ПОМОЩИ РОДИТЕЛЯМ (ЗАКОННЫМ ПРЕДСТАВИТЕЛЯМ ДЕТЕЙ),                А ТАКЖЕ ГРАЖДАНАМ, ЖЕЛАЮЩИМ ПРИНЯТЬ </a:t>
            </a:r>
            <a:br>
              <a:rPr lang="ru-RU" sz="1700" b="1" dirty="0">
                <a:solidFill>
                  <a:srgbClr val="004C97"/>
                </a:solidFill>
              </a:rPr>
            </a:br>
            <a:r>
              <a:rPr lang="ru-RU" sz="1700" b="1" dirty="0">
                <a:solidFill>
                  <a:srgbClr val="004C97"/>
                </a:solidFill>
              </a:rPr>
              <a:t>НА ВОСПИТАНИЕ В СВОИ СЕМЬИ ДЕТЕЙ, ОСТАВШИХСЯ БЕЗ ПОПЕЧЕНИЯ РОДИТЕЛЕЙ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496" y="310798"/>
            <a:ext cx="7071885" cy="743705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30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30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«Поддержка семей, </a:t>
            </a:r>
            <a:r>
              <a:rPr lang="en-US" sz="30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/>
            </a:r>
            <a:br>
              <a:rPr lang="en-US" sz="30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30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имеющих детей</a:t>
            </a:r>
            <a:r>
              <a:rPr lang="en-US" sz="30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 2019 - 2020</a:t>
            </a:r>
            <a:r>
              <a:rPr lang="ru-RU" sz="30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CA963A-E5C1-E944-8B34-ED204B41D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105" y="296658"/>
            <a:ext cx="683236" cy="68323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9BF81B5-0512-A047-A26B-26D813EB3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5384" y="5535278"/>
            <a:ext cx="951852" cy="951852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7B7EF49-5EDA-5C4A-9AEE-0B466C2825D3}"/>
              </a:ext>
            </a:extLst>
          </p:cNvPr>
          <p:cNvSpPr/>
          <p:nvPr/>
        </p:nvSpPr>
        <p:spPr>
          <a:xfrm>
            <a:off x="10097684" y="5742412"/>
            <a:ext cx="40194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dirty="0">
                <a:solidFill>
                  <a:srgbClr val="004C97"/>
                </a:solidFill>
              </a:rPr>
              <a:t>16 457,37</a:t>
            </a:r>
            <a:r>
              <a:rPr lang="en-US" sz="3800" b="1" dirty="0">
                <a:solidFill>
                  <a:srgbClr val="004C97"/>
                </a:solidFill>
              </a:rPr>
              <a:t> </a:t>
            </a:r>
          </a:p>
          <a:p>
            <a:r>
              <a:rPr lang="ru-RU" b="1" dirty="0">
                <a:solidFill>
                  <a:srgbClr val="004C97"/>
                </a:solidFill>
              </a:rPr>
              <a:t>тыс. руб.</a:t>
            </a:r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23" name="Picture 3">
            <a:extLst>
              <a:ext uri="{FF2B5EF4-FFF2-40B4-BE49-F238E27FC236}">
                <a16:creationId xmlns="" xmlns:a16="http://schemas.microsoft.com/office/drawing/2014/main" id="{EBF1D326-B4BF-D148-BF48-D88F74DAE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6088" r="5431" b="19584"/>
          <a:stretch/>
        </p:blipFill>
        <p:spPr bwMode="auto">
          <a:xfrm>
            <a:off x="3727396" y="1948820"/>
            <a:ext cx="5655144" cy="378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11C2636-7942-3846-B854-4017B41935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2588" y="2070130"/>
            <a:ext cx="894431" cy="8944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BF775716-DDAF-E84D-9E44-8FAD18A3CD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2587" y="3066582"/>
            <a:ext cx="894431" cy="89443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4B6A4A05-8036-7444-ABBD-C72C5619A1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2587" y="4145582"/>
            <a:ext cx="947105" cy="947105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5CD27B9-5635-0D4E-BC70-894C7910A49B}"/>
              </a:ext>
            </a:extLst>
          </p:cNvPr>
          <p:cNvSpPr/>
          <p:nvPr/>
        </p:nvSpPr>
        <p:spPr>
          <a:xfrm>
            <a:off x="10570011" y="4524461"/>
            <a:ext cx="40194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4C97"/>
                </a:solidFill>
              </a:rPr>
              <a:t>209</a:t>
            </a:r>
            <a:r>
              <a:rPr lang="ru-RU" sz="4000" b="1" dirty="0">
                <a:solidFill>
                  <a:srgbClr val="004C97"/>
                </a:solidFill>
              </a:rPr>
              <a:t> + ?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1B0A87A2-8365-BE45-8531-FE44B7207B3D}"/>
              </a:ext>
            </a:extLst>
          </p:cNvPr>
          <p:cNvSpPr/>
          <p:nvPr/>
        </p:nvSpPr>
        <p:spPr>
          <a:xfrm>
            <a:off x="10567018" y="3339460"/>
            <a:ext cx="40194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4C97"/>
                </a:solidFill>
              </a:rPr>
              <a:t>33</a:t>
            </a:r>
            <a:r>
              <a:rPr lang="ru-RU" sz="4000" b="1" dirty="0">
                <a:solidFill>
                  <a:srgbClr val="004C97"/>
                </a:solidFill>
              </a:rPr>
              <a:t> + ?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B97C8E8D-EAB5-9A4C-93C9-624E6BC44CA7}"/>
              </a:ext>
            </a:extLst>
          </p:cNvPr>
          <p:cNvSpPr/>
          <p:nvPr/>
        </p:nvSpPr>
        <p:spPr>
          <a:xfrm>
            <a:off x="10567018" y="2335591"/>
            <a:ext cx="40194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4C97"/>
                </a:solidFill>
              </a:rPr>
              <a:t>45</a:t>
            </a:r>
            <a:r>
              <a:rPr lang="ru-RU" sz="4000" b="1" dirty="0">
                <a:solidFill>
                  <a:srgbClr val="004C97"/>
                </a:solidFill>
              </a:rPr>
              <a:t> 000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="" xmlns:a16="http://schemas.microsoft.com/office/drawing/2014/main" id="{8AAFBE8B-0674-B145-B6E6-9B2DE6CFF6E8}"/>
              </a:ext>
            </a:extLst>
          </p:cNvPr>
          <p:cNvSpPr txBox="1">
            <a:spLocks/>
          </p:cNvSpPr>
          <p:nvPr/>
        </p:nvSpPr>
        <p:spPr>
          <a:xfrm>
            <a:off x="4353744" y="5486998"/>
            <a:ext cx="428628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ea typeface="+mj-ea"/>
                <a:cs typeface="+mj-cs"/>
              </a:rPr>
              <a:t>Повышение квалификации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2A66A807-539E-024E-A358-2252F6769C2D}"/>
              </a:ext>
            </a:extLst>
          </p:cNvPr>
          <p:cNvSpPr/>
          <p:nvPr/>
        </p:nvSpPr>
        <p:spPr>
          <a:xfrm>
            <a:off x="6568294" y="6204960"/>
            <a:ext cx="2286016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4C97"/>
                </a:solidFill>
              </a:rPr>
              <a:t>АО ИОО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9B2EE5CD-31BE-B343-9A1A-251B74B59AA4}"/>
              </a:ext>
            </a:extLst>
          </p:cNvPr>
          <p:cNvSpPr/>
          <p:nvPr/>
        </p:nvSpPr>
        <p:spPr>
          <a:xfrm>
            <a:off x="3812059" y="6204960"/>
            <a:ext cx="2286016" cy="500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4C97"/>
                </a:solidFill>
              </a:rPr>
              <a:t>МПГУ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0E6EBC69-0495-E043-ADC2-5A402B7AC888}"/>
              </a:ext>
            </a:extLst>
          </p:cNvPr>
          <p:cNvSpPr txBox="1">
            <a:spLocks/>
          </p:cNvSpPr>
          <p:nvPr/>
        </p:nvSpPr>
        <p:spPr>
          <a:xfrm>
            <a:off x="3314807" y="1271869"/>
            <a:ext cx="428628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ea typeface="+mj-ea"/>
                <a:cs typeface="+mj-cs"/>
              </a:rPr>
              <a:t>Направления работы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60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506592" y="1701900"/>
            <a:ext cx="3220804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004C97"/>
                </a:solidFill>
              </a:rPr>
              <a:t>СОЗДАНИЕ УСЛОВИЙ ДЛЯ ВНЕДРЕНИЯ К 2024 ГОДУ СОВРЕМЕННОЙ И БЕЗОПАСНОЙ ЦИФРОВОЙ ОБРАЗОВАТЕЛЬНОЙ СРЕДЫ, </a:t>
            </a:r>
            <a:r>
              <a:rPr lang="ru-RU" sz="1700" b="1" dirty="0">
                <a:solidFill>
                  <a:srgbClr val="69B3E8"/>
                </a:solidFill>
              </a:rPr>
              <a:t>ОБЕСПЕЧИВАЮЩЕЙ ФОРМИРОВАНИЕ ЦЕННОСТИ К САМОРАЗВИТИЮ И САМООБРАЗОВАНИЮ У ОБУЧАЮЩИХСЯ ОБРАЗОВАТЕЛЬНЫХ ОРГАНИЗАЦИЙ ВСЕХ ВИДОВ И УРОВНЕЙ</a:t>
            </a:r>
            <a:r>
              <a:rPr lang="ru-RU" sz="1700" b="1" dirty="0">
                <a:solidFill>
                  <a:srgbClr val="004C97"/>
                </a:solidFill>
              </a:rPr>
              <a:t>, ПУТЕМ ОБНОВЛЕНИЯ ИНФОРМАЦИОННО-КОММУНИКАЦИОННОЙ ИНФРАСТРУКТУРЫ, ПОДГОТОВКИ КАДРОВ, СОЗДАНИЯ ФЕДЕРАЛЬНОЙ ПЛАТФОРМЫ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496" y="310798"/>
            <a:ext cx="7071885" cy="743705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30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30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«Цифровая образовательная среда»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CA963A-E5C1-E944-8B34-ED204B41D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105" y="296658"/>
            <a:ext cx="683236" cy="68323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311314C-5669-BA43-8A0A-F95D612A2C2A}"/>
              </a:ext>
            </a:extLst>
          </p:cNvPr>
          <p:cNvSpPr/>
          <p:nvPr/>
        </p:nvSpPr>
        <p:spPr>
          <a:xfrm>
            <a:off x="4411534" y="2646804"/>
            <a:ext cx="3627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4C97"/>
                </a:solidFill>
              </a:rPr>
              <a:t>«ЦОС 2019»</a:t>
            </a:r>
          </a:p>
        </p:txBody>
      </p:sp>
      <p:sp>
        <p:nvSpPr>
          <p:cNvPr id="15" name="Прямоугольник с одним вырезанным углом 14">
            <a:extLst>
              <a:ext uri="{FF2B5EF4-FFF2-40B4-BE49-F238E27FC236}">
                <a16:creationId xmlns="" xmlns:a16="http://schemas.microsoft.com/office/drawing/2014/main" id="{8CC80367-AEEE-8141-BF22-EEDD74B86652}"/>
              </a:ext>
            </a:extLst>
          </p:cNvPr>
          <p:cNvSpPr/>
          <p:nvPr/>
        </p:nvSpPr>
        <p:spPr>
          <a:xfrm rot="10800000">
            <a:off x="4169282" y="1524615"/>
            <a:ext cx="8005786" cy="9060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7721027-87C9-3F41-ABCF-A82D2ED5629C}"/>
              </a:ext>
            </a:extLst>
          </p:cNvPr>
          <p:cNvSpPr/>
          <p:nvPr/>
        </p:nvSpPr>
        <p:spPr>
          <a:xfrm>
            <a:off x="6446189" y="3499126"/>
            <a:ext cx="805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14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478E51E-4D63-DF4C-BB48-C856CF1AC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890" y="3038293"/>
            <a:ext cx="1015680" cy="10156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1F1C141-928F-DE4D-97B8-CDCB77EC75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2730" y="3203986"/>
            <a:ext cx="951852" cy="95185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EE91776-F0F8-B34A-848B-9FBF00DA354C}"/>
              </a:ext>
            </a:extLst>
          </p:cNvPr>
          <p:cNvSpPr/>
          <p:nvPr/>
        </p:nvSpPr>
        <p:spPr>
          <a:xfrm>
            <a:off x="8923867" y="3391932"/>
            <a:ext cx="316653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29 074,69</a:t>
            </a:r>
          </a:p>
          <a:p>
            <a:r>
              <a:rPr lang="ru-RU" sz="2800" b="1" dirty="0">
                <a:solidFill>
                  <a:srgbClr val="004C97"/>
                </a:solidFill>
              </a:rPr>
              <a:t>тыс. руб.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599448D-FEBE-9247-A9D5-ED79ADD94A8E}"/>
              </a:ext>
            </a:extLst>
          </p:cNvPr>
          <p:cNvSpPr/>
          <p:nvPr/>
        </p:nvSpPr>
        <p:spPr>
          <a:xfrm>
            <a:off x="4366624" y="4136937"/>
            <a:ext cx="4629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4C97"/>
                </a:solidFill>
              </a:rPr>
              <a:t>«ЦОС 2020 - 2022»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26F830A-F454-7147-8273-41238AE0347E}"/>
              </a:ext>
            </a:extLst>
          </p:cNvPr>
          <p:cNvSpPr/>
          <p:nvPr/>
        </p:nvSpPr>
        <p:spPr>
          <a:xfrm>
            <a:off x="6352933" y="5083979"/>
            <a:ext cx="805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92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16F555-9921-A342-8E3F-3BF484FE6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3634" y="4623146"/>
            <a:ext cx="1015680" cy="10156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2F68C6F8-404C-EF4E-BE36-99664E7071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2373" y="4728218"/>
            <a:ext cx="951852" cy="95185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8E218083-9735-F94F-B5C8-FEDE280B8B93}"/>
              </a:ext>
            </a:extLst>
          </p:cNvPr>
          <p:cNvSpPr/>
          <p:nvPr/>
        </p:nvSpPr>
        <p:spPr>
          <a:xfrm>
            <a:off x="8949386" y="4744921"/>
            <a:ext cx="307328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204 482,14</a:t>
            </a:r>
          </a:p>
          <a:p>
            <a:r>
              <a:rPr lang="ru-RU" sz="2800" b="1" dirty="0">
                <a:solidFill>
                  <a:srgbClr val="004C97"/>
                </a:solidFill>
              </a:rPr>
              <a:t>тыс. руб.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9C0F7B9-A212-1A42-87DB-17A69438F9AD}"/>
              </a:ext>
            </a:extLst>
          </p:cNvPr>
          <p:cNvSpPr txBox="1"/>
          <p:nvPr/>
        </p:nvSpPr>
        <p:spPr>
          <a:xfrm>
            <a:off x="4486373" y="1672975"/>
            <a:ext cx="75362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4C97"/>
                </a:solidFill>
              </a:rPr>
              <a:t>Внедрение модели цифровой образовательной среды</a:t>
            </a:r>
          </a:p>
          <a:p>
            <a:endParaRPr lang="ru-RU" dirty="0"/>
          </a:p>
        </p:txBody>
      </p:sp>
      <p:sp>
        <p:nvSpPr>
          <p:cNvPr id="26" name="Прямоугольник с одним вырезанным углом 25">
            <a:extLst>
              <a:ext uri="{FF2B5EF4-FFF2-40B4-BE49-F238E27FC236}">
                <a16:creationId xmlns="" xmlns:a16="http://schemas.microsoft.com/office/drawing/2014/main" id="{008CD483-43E2-B246-A322-C44B70718F2C}"/>
              </a:ext>
            </a:extLst>
          </p:cNvPr>
          <p:cNvSpPr/>
          <p:nvPr/>
        </p:nvSpPr>
        <p:spPr>
          <a:xfrm rot="10800000">
            <a:off x="4142615" y="6031769"/>
            <a:ext cx="8005786" cy="792616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F9CCEB8-0C47-AE44-9419-DF048172C16A}"/>
              </a:ext>
            </a:extLst>
          </p:cNvPr>
          <p:cNvSpPr txBox="1"/>
          <p:nvPr/>
        </p:nvSpPr>
        <p:spPr>
          <a:xfrm>
            <a:off x="4515394" y="6006805"/>
            <a:ext cx="7733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4C97"/>
                </a:solidFill>
              </a:rPr>
              <a:t>Повышение квалификации педагогических работников </a:t>
            </a:r>
          </a:p>
          <a:p>
            <a:r>
              <a:rPr lang="ru-RU" sz="2400" b="1" dirty="0">
                <a:solidFill>
                  <a:srgbClr val="004C97"/>
                </a:solidFill>
              </a:rPr>
              <a:t>запланировано с 2020 года</a:t>
            </a:r>
          </a:p>
          <a:p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41919D0E-AF64-477D-9AA5-EE2A32164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9386" y="2467835"/>
            <a:ext cx="801751" cy="801751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22B5233D-3189-474A-812C-F32C70611DDA}"/>
              </a:ext>
            </a:extLst>
          </p:cNvPr>
          <p:cNvSpPr/>
          <p:nvPr/>
        </p:nvSpPr>
        <p:spPr>
          <a:xfrm>
            <a:off x="9751137" y="2641686"/>
            <a:ext cx="3627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4C97"/>
                </a:solidFill>
              </a:rPr>
              <a:t>«</a:t>
            </a:r>
            <a:r>
              <a:rPr lang="en-US" sz="2800" b="1" dirty="0">
                <a:solidFill>
                  <a:srgbClr val="004C97"/>
                </a:solidFill>
              </a:rPr>
              <a:t>IT-</a:t>
            </a:r>
            <a:r>
              <a:rPr lang="ru-RU" sz="2800" b="1" dirty="0">
                <a:solidFill>
                  <a:srgbClr val="004C97"/>
                </a:solidFill>
              </a:rPr>
              <a:t>куб </a:t>
            </a:r>
            <a:r>
              <a:rPr lang="ru-RU" sz="2800" b="1" dirty="0">
                <a:solidFill>
                  <a:srgbClr val="FF0000"/>
                </a:solidFill>
              </a:rPr>
              <a:t>?</a:t>
            </a:r>
            <a:r>
              <a:rPr lang="ru-RU" sz="2800" b="1" dirty="0">
                <a:solidFill>
                  <a:srgbClr val="004C97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617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506592" y="1701900"/>
            <a:ext cx="3220804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004C97"/>
                </a:solidFill>
              </a:rPr>
              <a:t>ВНЕДРЕНИЕ К 2024 ГОДУ НАЦИОНАЛЬНОЙ СИСТЕМЫ ПРОФЕССИОНАЛЬНОГО РОСТА ПЕДАГОГИЧЕСКИХ РАБОТНИКОВ, ОХВАТЫВАЮЩЕЙ НЕ МЕНЕЕ 50 ПРОЦЕНТОВ УЧИТЕЛЕЙ ОБЩЕОБРАЗОВАТЕЛЬНЫХ ОРГАНИЗАЦИЙ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496" y="310798"/>
            <a:ext cx="7071885" cy="743705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30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30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«Учитель будущего»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CA963A-E5C1-E944-8B34-ED204B41D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105" y="296658"/>
            <a:ext cx="683236" cy="68323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7721027-87C9-3F41-ABCF-A82D2ED5629C}"/>
              </a:ext>
            </a:extLst>
          </p:cNvPr>
          <p:cNvSpPr/>
          <p:nvPr/>
        </p:nvSpPr>
        <p:spPr>
          <a:xfrm>
            <a:off x="5946513" y="2081285"/>
            <a:ext cx="805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3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478E51E-4D63-DF4C-BB48-C856CF1AC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819" y="1724028"/>
            <a:ext cx="1015680" cy="1015680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599448D-FEBE-9247-A9D5-ED79ADD94A8E}"/>
              </a:ext>
            </a:extLst>
          </p:cNvPr>
          <p:cNvSpPr/>
          <p:nvPr/>
        </p:nvSpPr>
        <p:spPr>
          <a:xfrm>
            <a:off x="4437090" y="1368325"/>
            <a:ext cx="2029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4C97"/>
                </a:solidFill>
              </a:rPr>
              <a:t>ЦНППМПР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F8AE1BE6-5AE9-AC4A-A0D5-D8ADDCEAB3DB}"/>
              </a:ext>
            </a:extLst>
          </p:cNvPr>
          <p:cNvSpPr/>
          <p:nvPr/>
        </p:nvSpPr>
        <p:spPr>
          <a:xfrm>
            <a:off x="6876850" y="1404357"/>
            <a:ext cx="2029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4C97"/>
                </a:solidFill>
              </a:rPr>
              <a:t>ЦОПМиКП</a:t>
            </a:r>
            <a:endParaRPr lang="ru-RU" sz="2800" b="1" dirty="0">
              <a:solidFill>
                <a:srgbClr val="004C97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CE5C4ABE-F22F-3C46-86B0-0F2AAEE90B64}"/>
              </a:ext>
            </a:extLst>
          </p:cNvPr>
          <p:cNvSpPr/>
          <p:nvPr/>
        </p:nvSpPr>
        <p:spPr>
          <a:xfrm>
            <a:off x="7983800" y="2183690"/>
            <a:ext cx="805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1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91007C9A-8A81-D642-857A-1E25DCF994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0106" y="1826433"/>
            <a:ext cx="1015680" cy="101568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2E8A7237-993C-4E46-9403-255421DBB2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5248" y="1927576"/>
            <a:ext cx="947105" cy="947105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52D7A909-CEB0-9240-8FC6-A9A782A96A58}"/>
              </a:ext>
            </a:extLst>
          </p:cNvPr>
          <p:cNvSpPr/>
          <p:nvPr/>
        </p:nvSpPr>
        <p:spPr>
          <a:xfrm>
            <a:off x="9734854" y="2183690"/>
            <a:ext cx="1987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20 700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7B50A40-CE76-4A4F-A38F-E00D97CBE4EF}"/>
              </a:ext>
            </a:extLst>
          </p:cNvPr>
          <p:cNvSpPr/>
          <p:nvPr/>
        </p:nvSpPr>
        <p:spPr>
          <a:xfrm>
            <a:off x="3988904" y="3154017"/>
            <a:ext cx="3617843" cy="1855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71A1CD28-0264-C744-A148-3733A8CA6340}"/>
              </a:ext>
            </a:extLst>
          </p:cNvPr>
          <p:cNvSpPr/>
          <p:nvPr/>
        </p:nvSpPr>
        <p:spPr>
          <a:xfrm>
            <a:off x="7811105" y="3154017"/>
            <a:ext cx="3492644" cy="18553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15B4E992-91E1-0142-9CAF-0B806689A5A4}"/>
              </a:ext>
            </a:extLst>
          </p:cNvPr>
          <p:cNvSpPr/>
          <p:nvPr/>
        </p:nvSpPr>
        <p:spPr>
          <a:xfrm>
            <a:off x="5798953" y="5148652"/>
            <a:ext cx="3363403" cy="1526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59A20EE9-92FD-F74F-829B-FDAEA3267AD0}"/>
              </a:ext>
            </a:extLst>
          </p:cNvPr>
          <p:cNvSpPr/>
          <p:nvPr/>
        </p:nvSpPr>
        <p:spPr>
          <a:xfrm>
            <a:off x="5822809" y="5218821"/>
            <a:ext cx="33024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4C97"/>
                </a:solidFill>
              </a:rPr>
              <a:t>Внедрение системы аттестации руководителей общеобразовательных организаций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4108C595-AEF4-C149-95BC-E67F2E2F36AC}"/>
              </a:ext>
            </a:extLst>
          </p:cNvPr>
          <p:cNvSpPr/>
          <p:nvPr/>
        </p:nvSpPr>
        <p:spPr>
          <a:xfrm>
            <a:off x="4049868" y="3269562"/>
            <a:ext cx="35568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4C97"/>
                </a:solidFill>
              </a:rPr>
              <a:t>Не менее 70</a:t>
            </a:r>
            <a:r>
              <a:rPr lang="en-US" sz="2000" b="1" dirty="0">
                <a:solidFill>
                  <a:srgbClr val="004C97"/>
                </a:solidFill>
              </a:rPr>
              <a:t>%</a:t>
            </a:r>
            <a:r>
              <a:rPr lang="ru-RU" sz="2000" b="1" dirty="0">
                <a:solidFill>
                  <a:srgbClr val="004C97"/>
                </a:solidFill>
              </a:rPr>
              <a:t>учителей в возрасте до 35 лет вовлечены в различные формы поддержки и сопровождения в первые три года работы 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6EA1912F-E8B2-294E-A89C-5BE02A4838C4}"/>
              </a:ext>
            </a:extLst>
          </p:cNvPr>
          <p:cNvSpPr/>
          <p:nvPr/>
        </p:nvSpPr>
        <p:spPr>
          <a:xfrm>
            <a:off x="7778987" y="3273139"/>
            <a:ext cx="35568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4C97"/>
                </a:solidFill>
              </a:rPr>
              <a:t>Дополнительные активности:</a:t>
            </a:r>
          </a:p>
          <a:p>
            <a:pPr marL="457200" indent="-457200" algn="ctr">
              <a:buAutoNum type="arabicParenR"/>
            </a:pPr>
            <a:r>
              <a:rPr lang="ru-RU" sz="2000" b="1" dirty="0">
                <a:solidFill>
                  <a:srgbClr val="004C97"/>
                </a:solidFill>
              </a:rPr>
              <a:t>Конкурс «Учитель будущего»</a:t>
            </a:r>
          </a:p>
          <a:p>
            <a:pPr marL="457200" indent="-457200" algn="ctr">
              <a:buAutoNum type="arabicParenR"/>
            </a:pPr>
            <a:r>
              <a:rPr lang="ru-RU" sz="2000" b="1" dirty="0">
                <a:solidFill>
                  <a:srgbClr val="004C97"/>
                </a:solidFill>
              </a:rPr>
              <a:t>Участие в </a:t>
            </a:r>
            <a:r>
              <a:rPr lang="ru-RU" sz="2000" b="1" dirty="0" err="1">
                <a:solidFill>
                  <a:srgbClr val="004C97"/>
                </a:solidFill>
              </a:rPr>
              <a:t>грантовых</a:t>
            </a:r>
            <a:r>
              <a:rPr lang="ru-RU" sz="2000" b="1" dirty="0">
                <a:solidFill>
                  <a:srgbClr val="004C97"/>
                </a:solidFill>
              </a:rPr>
              <a:t> конкурсах</a:t>
            </a:r>
          </a:p>
        </p:txBody>
      </p:sp>
    </p:spTree>
    <p:extLst>
      <p:ext uri="{BB962C8B-B14F-4D97-AF65-F5344CB8AC3E}">
        <p14:creationId xmlns:p14="http://schemas.microsoft.com/office/powerpoint/2010/main" val="1847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506592" y="1701900"/>
            <a:ext cx="3860032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004C97"/>
                </a:solidFill>
              </a:rPr>
              <a:t>МОДЕРНИЗАЦИЯ ПРОФЕССИОНАЛЬНОГО ОБРАЗОВАНИЯ, В ТОМ ЧИСЛЕ ПОСРЕДСТВОМ ВНЕДРЕНИЯ АДАПТИВНЫХ ПРАКТИКО-ОРИЕНТИРОВАННЫХ И ГИБКИХ ОБРАЗОВАТЕЛЬНЫХ ПРОГРАММ В 100%</a:t>
            </a:r>
            <a:r>
              <a:rPr lang="en-US" sz="1700" b="1" dirty="0">
                <a:solidFill>
                  <a:srgbClr val="004C97"/>
                </a:solidFill>
              </a:rPr>
              <a:t> </a:t>
            </a:r>
            <a:r>
              <a:rPr lang="ru-RU" sz="1700" b="1" dirty="0">
                <a:solidFill>
                  <a:srgbClr val="004C97"/>
                </a:solidFill>
              </a:rPr>
              <a:t>ПРОФЕССИОНАЛЬНЫХ ОБРАЗОВАТЕЛЬНЫХ ОРГАНИЗАЦИЯХ К 2024 ГОДУ.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69B3E8"/>
                </a:solidFill>
              </a:rPr>
              <a:t>ОБЕСПЕЧЕНИЕ К 2024 ГОДУ ВХОЖДЕНИЯ РОССИЙСКОЙ ФЕДЕРАЦИИ В ЧИСЛО 10 ВЕДУЩИХ СТРАН МИРА ПО ПРИСУТСТВИЮ ОБРАЗОВАТЕЛЬНЫХ ОРГАНИЗАЦИЙ ВЫСШЕГО ОБРАЗОВАНИЯ В ТОП-500 ГЛОБАЛЬНЫХ РЕЙТИНГОВ УНИВЕРСИТЕТОВ</a:t>
            </a:r>
            <a:r>
              <a:rPr lang="ru-RU" sz="1700" b="1" dirty="0">
                <a:solidFill>
                  <a:srgbClr val="004C97"/>
                </a:solidFill>
              </a:rPr>
              <a:t> ПУТЕМ ОКАЗАНИЯ ГОСУДАРСТВЕННОЙ ПОДДЕРЖКИ ОБРАЗОВАТЕЛЬНЫМ ОРГАНИЗАЦИЯМ ВЫСШЕГО ОБРАЗОВАНИЯ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496" y="310798"/>
            <a:ext cx="7071885" cy="743705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30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30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«Молодые профессионалы»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CA963A-E5C1-E944-8B34-ED204B41D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105" y="296658"/>
            <a:ext cx="683236" cy="6832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478E51E-4D63-DF4C-BB48-C856CF1AC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268" y="1347906"/>
            <a:ext cx="833908" cy="8339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1F1C141-928F-DE4D-97B8-CDCB77EC75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3282" y="3363568"/>
            <a:ext cx="644398" cy="644398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EE91776-F0F8-B34A-848B-9FBF00DA354C}"/>
              </a:ext>
            </a:extLst>
          </p:cNvPr>
          <p:cNvSpPr/>
          <p:nvPr/>
        </p:nvSpPr>
        <p:spPr>
          <a:xfrm>
            <a:off x="10363842" y="3246646"/>
            <a:ext cx="14964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4C97"/>
                </a:solidFill>
              </a:rPr>
              <a:t>7 960,0</a:t>
            </a:r>
          </a:p>
          <a:p>
            <a:r>
              <a:rPr lang="ru-RU" sz="2400" b="1" dirty="0">
                <a:solidFill>
                  <a:srgbClr val="004C97"/>
                </a:solidFill>
              </a:rPr>
              <a:t>тыс. 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599448D-FEBE-9247-A9D5-ED79ADD94A8E}"/>
              </a:ext>
            </a:extLst>
          </p:cNvPr>
          <p:cNvSpPr/>
          <p:nvPr/>
        </p:nvSpPr>
        <p:spPr>
          <a:xfrm>
            <a:off x="5220038" y="1806257"/>
            <a:ext cx="4629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4C97"/>
                </a:solidFill>
              </a:rPr>
              <a:t>ЦОПП 2023-2024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2F68C6F8-404C-EF4E-BE36-99664E7071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4465" y="6243986"/>
            <a:ext cx="593506" cy="593506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8E218083-9735-F94F-B5C8-FEDE280B8B93}"/>
              </a:ext>
            </a:extLst>
          </p:cNvPr>
          <p:cNvSpPr/>
          <p:nvPr/>
        </p:nvSpPr>
        <p:spPr>
          <a:xfrm>
            <a:off x="9272382" y="6177129"/>
            <a:ext cx="2644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4C97"/>
                </a:solidFill>
              </a:rPr>
              <a:t>35 950,0</a:t>
            </a:r>
          </a:p>
          <a:p>
            <a:r>
              <a:rPr lang="ru-RU" sz="2000" b="1" dirty="0">
                <a:solidFill>
                  <a:srgbClr val="004C97"/>
                </a:solidFill>
              </a:rPr>
              <a:t>тыс. руб.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с одним вырезанным углом 25">
            <a:extLst>
              <a:ext uri="{FF2B5EF4-FFF2-40B4-BE49-F238E27FC236}">
                <a16:creationId xmlns="" xmlns:a16="http://schemas.microsoft.com/office/drawing/2014/main" id="{008CD483-43E2-B246-A322-C44B70718F2C}"/>
              </a:ext>
            </a:extLst>
          </p:cNvPr>
          <p:cNvSpPr/>
          <p:nvPr/>
        </p:nvSpPr>
        <p:spPr>
          <a:xfrm rot="10800000">
            <a:off x="4389547" y="2484666"/>
            <a:ext cx="7785521" cy="389093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F9CCEB8-0C47-AE44-9419-DF048172C16A}"/>
              </a:ext>
            </a:extLst>
          </p:cNvPr>
          <p:cNvSpPr txBox="1"/>
          <p:nvPr/>
        </p:nvSpPr>
        <p:spPr>
          <a:xfrm>
            <a:off x="4545496" y="2421534"/>
            <a:ext cx="2737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4C97"/>
                </a:solidFill>
              </a:rPr>
              <a:t> 2019 г. мастерские</a:t>
            </a:r>
          </a:p>
        </p:txBody>
      </p:sp>
      <p:sp>
        <p:nvSpPr>
          <p:cNvPr id="23" name="Прямоугольник с одним вырезанным углом 22">
            <a:extLst>
              <a:ext uri="{FF2B5EF4-FFF2-40B4-BE49-F238E27FC236}">
                <a16:creationId xmlns="" xmlns:a16="http://schemas.microsoft.com/office/drawing/2014/main" id="{D29C937B-10C0-774B-82CB-99AF77B02C35}"/>
              </a:ext>
            </a:extLst>
          </p:cNvPr>
          <p:cNvSpPr/>
          <p:nvPr/>
        </p:nvSpPr>
        <p:spPr>
          <a:xfrm rot="10800000">
            <a:off x="4406479" y="4236765"/>
            <a:ext cx="7785521" cy="389093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E59B62A-FFDD-E64A-BCBC-9F592BE163FC}"/>
              </a:ext>
            </a:extLst>
          </p:cNvPr>
          <p:cNvSpPr txBox="1"/>
          <p:nvPr/>
        </p:nvSpPr>
        <p:spPr>
          <a:xfrm>
            <a:off x="4545496" y="4612095"/>
            <a:ext cx="3473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4C97"/>
                </a:solidFill>
              </a:rPr>
              <a:t>ГАПОУ АО «Вельский </a:t>
            </a:r>
          </a:p>
          <a:p>
            <a:r>
              <a:rPr lang="ru-RU" sz="1600" b="1" dirty="0">
                <a:solidFill>
                  <a:srgbClr val="004C97"/>
                </a:solidFill>
              </a:rPr>
              <a:t>сельскохозяйственный </a:t>
            </a:r>
          </a:p>
          <a:p>
            <a:r>
              <a:rPr lang="ru-RU" sz="1600" b="1" dirty="0">
                <a:solidFill>
                  <a:srgbClr val="004C97"/>
                </a:solidFill>
              </a:rPr>
              <a:t>техникум имени Г.И. Шибанова»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7EBE46D-21DF-FF45-95DA-1BB85999CEB4}"/>
              </a:ext>
            </a:extLst>
          </p:cNvPr>
          <p:cNvSpPr txBox="1"/>
          <p:nvPr/>
        </p:nvSpPr>
        <p:spPr>
          <a:xfrm>
            <a:off x="4629266" y="4183757"/>
            <a:ext cx="26686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4C97"/>
                </a:solidFill>
              </a:rPr>
              <a:t>2020 г. мастерские</a:t>
            </a:r>
          </a:p>
          <a:p>
            <a:endParaRPr lang="ru-RU" dirty="0"/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E9F8916D-F8F8-0B41-8A29-DB7E89592C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9266" y="6247560"/>
            <a:ext cx="590772" cy="590772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CA3B501D-8AA6-CA42-8601-624CBC507E1A}"/>
              </a:ext>
            </a:extLst>
          </p:cNvPr>
          <p:cNvSpPr/>
          <p:nvPr/>
        </p:nvSpPr>
        <p:spPr>
          <a:xfrm>
            <a:off x="5235044" y="6158225"/>
            <a:ext cx="2644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4C97"/>
                </a:solidFill>
              </a:rPr>
              <a:t>33 600,0 </a:t>
            </a:r>
          </a:p>
          <a:p>
            <a:r>
              <a:rPr lang="ru-RU" sz="2000" b="1" dirty="0">
                <a:solidFill>
                  <a:srgbClr val="004C97"/>
                </a:solidFill>
              </a:rPr>
              <a:t>тыс. руб.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D965E7E-EDD5-A448-A33A-2CD570389AB4}"/>
              </a:ext>
            </a:extLst>
          </p:cNvPr>
          <p:cNvSpPr txBox="1"/>
          <p:nvPr/>
        </p:nvSpPr>
        <p:spPr>
          <a:xfrm>
            <a:off x="4629266" y="2897141"/>
            <a:ext cx="2161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4C97"/>
                </a:solidFill>
              </a:rPr>
              <a:t>ГАПОУ АО «АТЭК»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71AABF1-3C1B-FD45-9723-09AFBB2A93C1}"/>
              </a:ext>
            </a:extLst>
          </p:cNvPr>
          <p:cNvSpPr txBox="1"/>
          <p:nvPr/>
        </p:nvSpPr>
        <p:spPr>
          <a:xfrm>
            <a:off x="7566993" y="4568541"/>
            <a:ext cx="4625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4C97"/>
                </a:solidFill>
              </a:rPr>
              <a:t>Архангельский колледж телекоммуникаций (филиал) ФГБОУ ВО «Санкт-Петербургский государственный университет телекоммуникаций им. профессора </a:t>
            </a:r>
            <a:br>
              <a:rPr lang="ru-RU" sz="1400" b="1" dirty="0">
                <a:solidFill>
                  <a:srgbClr val="004C97"/>
                </a:solidFill>
              </a:rPr>
            </a:br>
            <a:r>
              <a:rPr lang="ru-RU" sz="1400" b="1" dirty="0">
                <a:solidFill>
                  <a:srgbClr val="004C97"/>
                </a:solidFill>
              </a:rPr>
              <a:t>М.А. Бонч-Бруевича» 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3956DD8-5FD9-F24B-ADE7-5FDF74719A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5277" y="5206515"/>
            <a:ext cx="1253266" cy="12605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750FBAC-EF8B-554C-8109-EB3D32F172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6003" y="5317354"/>
            <a:ext cx="1089162" cy="10891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03BFC0F-AE4D-A647-BD0F-33FA24487C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2312" y="3258528"/>
            <a:ext cx="833719" cy="8337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19557CF-EC25-D640-931B-C1BDD430FB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7862" y="3319754"/>
            <a:ext cx="749990" cy="74999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86C8BE6-3972-604E-A0F5-2E4C704C8E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11405" y="3233857"/>
            <a:ext cx="870344" cy="87034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B47E932A-E8C4-3945-829E-0CB25B42ED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63293" y="3200423"/>
            <a:ext cx="890522" cy="89052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DB1326C8-6D7E-7949-B188-990E72FBA0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61402" y="3216179"/>
            <a:ext cx="888022" cy="88802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9D528590-543D-474E-9405-8E2047D7EA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48145" y="1446575"/>
            <a:ext cx="711300" cy="7113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624D6A9C-3F0E-BD45-8F43-F549385AA1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70529" y="1365590"/>
            <a:ext cx="902314" cy="853167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3F78EA79-67D3-364A-B893-FB6E62842810}"/>
              </a:ext>
            </a:extLst>
          </p:cNvPr>
          <p:cNvSpPr/>
          <p:nvPr/>
        </p:nvSpPr>
        <p:spPr>
          <a:xfrm>
            <a:off x="10308224" y="1572109"/>
            <a:ext cx="17377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4C97"/>
                </a:solidFill>
              </a:rPr>
              <a:t>демоэкзамен</a:t>
            </a:r>
            <a:endParaRPr lang="ru-RU" sz="2000" b="1" dirty="0">
              <a:solidFill>
                <a:srgbClr val="004C97"/>
              </a:solidFill>
            </a:endParaRPr>
          </a:p>
          <a:p>
            <a:r>
              <a:rPr lang="ru-RU" sz="2000" b="1" dirty="0">
                <a:solidFill>
                  <a:srgbClr val="004C97"/>
                </a:solidFill>
              </a:rPr>
              <a:t>25 %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1445FFCA-B457-6140-9CE5-D4295670743F}"/>
              </a:ext>
            </a:extLst>
          </p:cNvPr>
          <p:cNvSpPr/>
          <p:nvPr/>
        </p:nvSpPr>
        <p:spPr>
          <a:xfrm>
            <a:off x="8187641" y="1568395"/>
            <a:ext cx="14467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4C97"/>
                </a:solidFill>
              </a:rPr>
              <a:t>эксперты</a:t>
            </a:r>
          </a:p>
          <a:p>
            <a:r>
              <a:rPr lang="ru-RU" sz="2000" b="1" dirty="0">
                <a:solidFill>
                  <a:srgbClr val="004C97"/>
                </a:solidFill>
              </a:rPr>
              <a:t>300 чел.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506592" y="1701900"/>
            <a:ext cx="3220804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700" b="1" dirty="0">
              <a:solidFill>
                <a:srgbClr val="004C97"/>
              </a:solidFill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496" y="310798"/>
            <a:ext cx="7071885" cy="743705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</a:t>
            </a:r>
            <a:br>
              <a:rPr lang="ru-RU" sz="30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30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«Социальная активность»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CA963A-E5C1-E944-8B34-ED204B41D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105" y="296658"/>
            <a:ext cx="683236" cy="68323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7721027-87C9-3F41-ABCF-A82D2ED5629C}"/>
              </a:ext>
            </a:extLst>
          </p:cNvPr>
          <p:cNvSpPr/>
          <p:nvPr/>
        </p:nvSpPr>
        <p:spPr>
          <a:xfrm>
            <a:off x="4524678" y="3943660"/>
            <a:ext cx="3667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4C97"/>
                </a:solidFill>
              </a:rPr>
              <a:t>Ресурсный центр добровольчества АО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F478E51E-4D63-DF4C-BB48-C856CF1AC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747" y="4741656"/>
            <a:ext cx="1300681" cy="130068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1F1C141-928F-DE4D-97B8-CDCB77EC75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7183" y="2525847"/>
            <a:ext cx="951852" cy="95185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EE91776-F0F8-B34A-848B-9FBF00DA354C}"/>
              </a:ext>
            </a:extLst>
          </p:cNvPr>
          <p:cNvSpPr/>
          <p:nvPr/>
        </p:nvSpPr>
        <p:spPr>
          <a:xfrm>
            <a:off x="5393634" y="2500822"/>
            <a:ext cx="2644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9 234,69</a:t>
            </a:r>
          </a:p>
          <a:p>
            <a:r>
              <a:rPr lang="ru-RU" sz="2400" b="1" dirty="0">
                <a:solidFill>
                  <a:srgbClr val="004C97"/>
                </a:solidFill>
              </a:rPr>
              <a:t>тыс. 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599448D-FEBE-9247-A9D5-ED79ADD94A8E}"/>
              </a:ext>
            </a:extLst>
          </p:cNvPr>
          <p:cNvSpPr/>
          <p:nvPr/>
        </p:nvSpPr>
        <p:spPr>
          <a:xfrm>
            <a:off x="4320321" y="1777908"/>
            <a:ext cx="4629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4C97"/>
                </a:solidFill>
              </a:rPr>
              <a:t>«Регион добрых дел»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8E218083-9735-F94F-B5C8-FEDE280B8B93}"/>
              </a:ext>
            </a:extLst>
          </p:cNvPr>
          <p:cNvSpPr/>
          <p:nvPr/>
        </p:nvSpPr>
        <p:spPr>
          <a:xfrm>
            <a:off x="9530623" y="5135690"/>
            <a:ext cx="2644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2 500 </a:t>
            </a:r>
            <a:r>
              <a:rPr lang="ru-RU" sz="2400" b="1" dirty="0">
                <a:solidFill>
                  <a:srgbClr val="004C97"/>
                </a:solidFill>
              </a:rPr>
              <a:t>чел.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="" xmlns:a16="http://schemas.microsoft.com/office/drawing/2014/main" id="{BE0F5CC7-B967-3840-818D-AC3FF98B985C}"/>
              </a:ext>
            </a:extLst>
          </p:cNvPr>
          <p:cNvSpPr txBox="1">
            <a:spLocks/>
          </p:cNvSpPr>
          <p:nvPr/>
        </p:nvSpPr>
        <p:spPr>
          <a:xfrm>
            <a:off x="658992" y="1854300"/>
            <a:ext cx="3220804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004C97"/>
                </a:solidFill>
              </a:rPr>
              <a:t>РАЗВИТИЕ ДОБРОВОЛЬЧЕСТВА ПУТЕМ РАСШИРЕНИЯ ВОЗМОЖНОСТЕЙ ДЛЯ САМОРЕАЛИЗАЦИИ ГРАЖДАН;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69B3E8"/>
                </a:solidFill>
              </a:rPr>
              <a:t>ПОВЫШЕНИЕ РОЛИ ДОБРОВОЛЬЧЕСТВА </a:t>
            </a:r>
            <a:br>
              <a:rPr lang="ru-RU" sz="1700" b="1" dirty="0">
                <a:solidFill>
                  <a:srgbClr val="69B3E8"/>
                </a:solidFill>
              </a:rPr>
            </a:br>
            <a:r>
              <a:rPr lang="ru-RU" sz="1700" b="1" dirty="0">
                <a:solidFill>
                  <a:srgbClr val="69B3E8"/>
                </a:solidFill>
              </a:rPr>
              <a:t>В ОБЩЕСТВЕННОМ РАЗВИТИИ</a:t>
            </a:r>
            <a:r>
              <a:rPr lang="ru-RU" sz="1700" b="1" dirty="0">
                <a:solidFill>
                  <a:srgbClr val="004C97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004C97"/>
                </a:solidFill>
              </a:rPr>
              <a:t>ФОРМИРОВАНИЕ </a:t>
            </a:r>
            <a:br>
              <a:rPr lang="ru-RU" sz="1700" b="1" dirty="0">
                <a:solidFill>
                  <a:srgbClr val="004C97"/>
                </a:solidFill>
              </a:rPr>
            </a:br>
            <a:r>
              <a:rPr lang="ru-RU" sz="1700" b="1" dirty="0">
                <a:solidFill>
                  <a:srgbClr val="004C97"/>
                </a:solidFill>
              </a:rPr>
              <a:t>И РАСПРОСТРАНЕНИЕ ДОБРОВОЛЬЧЕСКИХ ИННОВАЦИОННЫХ ПРАКТИК СОЦИАЛЬНОЙ ДЕЯТЕЛЬНОСТИ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0CBB62E-CC4B-F842-8AE4-EF31364EB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5116" y="4562307"/>
            <a:ext cx="1598756" cy="159875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AA415DC-FA30-DE41-AE14-827CD70CBA40}"/>
              </a:ext>
            </a:extLst>
          </p:cNvPr>
          <p:cNvSpPr/>
          <p:nvPr/>
        </p:nvSpPr>
        <p:spPr>
          <a:xfrm>
            <a:off x="4320321" y="1854300"/>
            <a:ext cx="3681755" cy="21591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C2839C5E-8748-8D4C-82E9-6998F5D26144}"/>
              </a:ext>
            </a:extLst>
          </p:cNvPr>
          <p:cNvSpPr/>
          <p:nvPr/>
        </p:nvSpPr>
        <p:spPr>
          <a:xfrm>
            <a:off x="8047825" y="1854300"/>
            <a:ext cx="3675912" cy="21653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94B3D0F6-C10B-4F42-82E4-995072389B6D}"/>
              </a:ext>
            </a:extLst>
          </p:cNvPr>
          <p:cNvSpPr/>
          <p:nvPr/>
        </p:nvSpPr>
        <p:spPr>
          <a:xfrm>
            <a:off x="4310743" y="4022093"/>
            <a:ext cx="3691334" cy="21591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23DB6574-5C31-1244-B3E6-78C2FBDC6C14}"/>
              </a:ext>
            </a:extLst>
          </p:cNvPr>
          <p:cNvSpPr/>
          <p:nvPr/>
        </p:nvSpPr>
        <p:spPr>
          <a:xfrm>
            <a:off x="8047825" y="4022093"/>
            <a:ext cx="3681755" cy="21591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18AD52AA-DB36-8243-B615-53AF7A0D6FE5}"/>
              </a:ext>
            </a:extLst>
          </p:cNvPr>
          <p:cNvSpPr/>
          <p:nvPr/>
        </p:nvSpPr>
        <p:spPr>
          <a:xfrm>
            <a:off x="8051580" y="1828141"/>
            <a:ext cx="4629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4C97"/>
                </a:solidFill>
              </a:rPr>
              <a:t>«Повышение квалификации»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AE07F7E4-7791-404E-A369-D51CE5157B43}"/>
              </a:ext>
            </a:extLst>
          </p:cNvPr>
          <p:cNvSpPr/>
          <p:nvPr/>
        </p:nvSpPr>
        <p:spPr>
          <a:xfrm>
            <a:off x="8144747" y="4018897"/>
            <a:ext cx="3472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4C97"/>
                </a:solidFill>
              </a:rPr>
              <a:t>«Диалог на равных»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DA16C1D-E15E-904B-B58A-D64369A4CD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2913" y="2735982"/>
            <a:ext cx="1005215" cy="1005215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7EE91776-F0F8-B34A-848B-9FBF00DA354C}"/>
              </a:ext>
            </a:extLst>
          </p:cNvPr>
          <p:cNvSpPr/>
          <p:nvPr/>
        </p:nvSpPr>
        <p:spPr>
          <a:xfrm>
            <a:off x="9267632" y="2922480"/>
            <a:ext cx="2644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30 </a:t>
            </a:r>
            <a:r>
              <a:rPr lang="ru-RU" sz="2400" b="1" dirty="0">
                <a:solidFill>
                  <a:srgbClr val="004C97"/>
                </a:solidFill>
              </a:rPr>
              <a:t>чел.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496" y="310798"/>
            <a:ext cx="7071885" cy="743705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Контакты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CA963A-E5C1-E944-8B34-ED204B41D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7105" y="296658"/>
            <a:ext cx="683236" cy="683236"/>
          </a:xfrm>
          <a:prstGeom prst="rect">
            <a:avLst/>
          </a:prstGeom>
        </p:spPr>
      </p:pic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B1955882-A2DC-564E-A416-F245A764EDFE}"/>
              </a:ext>
            </a:extLst>
          </p:cNvPr>
          <p:cNvSpPr txBox="1">
            <a:spLocks/>
          </p:cNvSpPr>
          <p:nvPr/>
        </p:nvSpPr>
        <p:spPr>
          <a:xfrm>
            <a:off x="2573309" y="2356764"/>
            <a:ext cx="7071885" cy="743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Ковалева Юлия Леонидовна,</a:t>
            </a:r>
          </a:p>
        </p:txBody>
      </p:sp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8CF3D24A-759C-084D-9EF1-38E3F4C7F454}"/>
              </a:ext>
            </a:extLst>
          </p:cNvPr>
          <p:cNvSpPr txBox="1">
            <a:spLocks/>
          </p:cNvSpPr>
          <p:nvPr/>
        </p:nvSpPr>
        <p:spPr>
          <a:xfrm>
            <a:off x="2573309" y="2484551"/>
            <a:ext cx="7409815" cy="2606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bg1">
                    <a:lumMod val="65000"/>
                  </a:schemeClr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заместитель министра образования </a:t>
            </a:r>
            <a:br>
              <a:rPr lang="ru-RU" sz="3000" b="1" dirty="0">
                <a:solidFill>
                  <a:schemeClr val="bg1">
                    <a:lumMod val="65000"/>
                  </a:schemeClr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</a:br>
            <a:r>
              <a:rPr lang="ru-RU" sz="3000" b="1" dirty="0">
                <a:solidFill>
                  <a:schemeClr val="bg1">
                    <a:lumMod val="65000"/>
                  </a:schemeClr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и науки Архангельской области</a:t>
            </a:r>
          </a:p>
          <a:p>
            <a:r>
              <a:rPr lang="en-US" sz="3000" b="1" dirty="0">
                <a:solidFill>
                  <a:schemeClr val="bg1">
                    <a:lumMod val="65000"/>
                  </a:schemeClr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  <a:hlinkClick r:id="rId6"/>
              </a:rPr>
              <a:t>kovaleva.81@list.ru</a:t>
            </a:r>
            <a:endParaRPr lang="ru-RU" sz="3000" b="1" dirty="0">
              <a:solidFill>
                <a:schemeClr val="bg1">
                  <a:lumMod val="65000"/>
                </a:schemeClr>
              </a:solidFill>
              <a:latin typeface="+mn-lt"/>
              <a:ea typeface="Hiragino Sans W4" panose="020B0400000000000000" pitchFamily="34" charset="-128"/>
              <a:cs typeface="Gurmukhi Sangam MN" pitchFamily="2" charset="0"/>
            </a:endParaRPr>
          </a:p>
          <a:p>
            <a:r>
              <a:rPr lang="ru-RU" sz="3000" b="1" dirty="0">
                <a:solidFill>
                  <a:schemeClr val="bg1">
                    <a:lumMod val="65000"/>
                  </a:schemeClr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+7-921-475-79-45</a:t>
            </a:r>
          </a:p>
        </p:txBody>
      </p:sp>
    </p:spTree>
    <p:extLst>
      <p:ext uri="{BB962C8B-B14F-4D97-AF65-F5344CB8AC3E}">
        <p14:creationId xmlns:p14="http://schemas.microsoft.com/office/powerpoint/2010/main" val="10407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с одним вырезанным углом 41">
            <a:extLst>
              <a:ext uri="{FF2B5EF4-FFF2-40B4-BE49-F238E27FC236}">
                <a16:creationId xmlns="" xmlns:a16="http://schemas.microsoft.com/office/drawing/2014/main" id="{64ADDC53-9AEB-1446-962D-B7CD58FE7758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3968F7A-3EA2-EF4D-BFA1-2DA85C3D9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Содержимое 2">
            <a:extLst>
              <a:ext uri="{FF2B5EF4-FFF2-40B4-BE49-F238E27FC236}">
                <a16:creationId xmlns="" xmlns:a16="http://schemas.microsoft.com/office/drawing/2014/main" id="{B242D1FA-8168-7F46-8261-333ED68C595F}"/>
              </a:ext>
            </a:extLst>
          </p:cNvPr>
          <p:cNvSpPr txBox="1">
            <a:spLocks/>
          </p:cNvSpPr>
          <p:nvPr/>
        </p:nvSpPr>
        <p:spPr>
          <a:xfrm>
            <a:off x="2009804" y="2152842"/>
            <a:ext cx="8229600" cy="3870968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>
              <a:ea typeface="Cambria Math" panose="02040503050406030204" pitchFamily="18" charset="0"/>
            </a:endParaRPr>
          </a:p>
          <a:p>
            <a:endParaRPr lang="ru-RU" b="1" dirty="0">
              <a:ea typeface="Cambria Math" panose="02040503050406030204" pitchFamily="18" charset="0"/>
            </a:endParaRPr>
          </a:p>
          <a:p>
            <a:endParaRPr lang="ru-RU" b="1" dirty="0">
              <a:ea typeface="Cambria Math" panose="02040503050406030204" pitchFamily="18" charset="0"/>
            </a:endParaRPr>
          </a:p>
          <a:p>
            <a:endParaRPr lang="ru-RU" b="1" dirty="0">
              <a:ea typeface="Cambria Math" panose="02040503050406030204" pitchFamily="18" charset="0"/>
            </a:endParaRPr>
          </a:p>
          <a:p>
            <a:endParaRPr lang="ru-RU" b="1" dirty="0">
              <a:ea typeface="Cambria Math" panose="02040503050406030204" pitchFamily="18" charset="0"/>
            </a:endParaRPr>
          </a:p>
          <a:p>
            <a:endParaRPr lang="ru-RU" b="1" dirty="0">
              <a:ea typeface="Cambria Math" panose="02040503050406030204" pitchFamily="18" charset="0"/>
            </a:endParaRPr>
          </a:p>
          <a:p>
            <a:endParaRPr lang="ru-RU" b="1" dirty="0">
              <a:ea typeface="Cambria Math" panose="02040503050406030204" pitchFamily="18" charset="0"/>
            </a:endParaRPr>
          </a:p>
          <a:p>
            <a:endParaRPr lang="ru-RU" b="1" dirty="0">
              <a:ea typeface="Cambria Math" panose="02040503050406030204" pitchFamily="18" charset="0"/>
            </a:endParaRPr>
          </a:p>
          <a:p>
            <a:endParaRPr lang="ru-RU" b="1" dirty="0">
              <a:ea typeface="Cambria Math" panose="020405030504060302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b="1" dirty="0">
              <a:ea typeface="Cambria Math" panose="020405030504060302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872D472-3A7E-C545-B575-1E672FCC52CC}"/>
              </a:ext>
            </a:extLst>
          </p:cNvPr>
          <p:cNvSpPr/>
          <p:nvPr/>
        </p:nvSpPr>
        <p:spPr>
          <a:xfrm>
            <a:off x="685467" y="2985794"/>
            <a:ext cx="3505768" cy="321567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Точки роста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B9938F8D-0FBE-674E-B172-6335D7840EC5}"/>
              </a:ext>
            </a:extLst>
          </p:cNvPr>
          <p:cNvCxnSpPr>
            <a:cxnSpLocks/>
          </p:cNvCxnSpPr>
          <p:nvPr/>
        </p:nvCxnSpPr>
        <p:spPr>
          <a:xfrm flipH="1">
            <a:off x="9585088" y="5997623"/>
            <a:ext cx="6555" cy="332080"/>
          </a:xfrm>
          <a:prstGeom prst="straightConnector1">
            <a:avLst/>
          </a:prstGeom>
          <a:ln w="73025" cap="sq">
            <a:solidFill>
              <a:srgbClr val="D3262F"/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7ED0E5E8-6A31-664F-8FC1-9C7C0E307407}"/>
              </a:ext>
            </a:extLst>
          </p:cNvPr>
          <p:cNvCxnSpPr>
            <a:cxnSpLocks/>
          </p:cNvCxnSpPr>
          <p:nvPr/>
        </p:nvCxnSpPr>
        <p:spPr>
          <a:xfrm>
            <a:off x="4232467" y="6075196"/>
            <a:ext cx="0" cy="334754"/>
          </a:xfrm>
          <a:prstGeom prst="straightConnector1">
            <a:avLst/>
          </a:prstGeom>
          <a:ln w="73025" cap="sq">
            <a:solidFill>
              <a:srgbClr val="D3262F"/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B2E1E4B-A26F-0B4A-AA72-72A6958C182B}"/>
              </a:ext>
            </a:extLst>
          </p:cNvPr>
          <p:cNvSpPr/>
          <p:nvPr/>
        </p:nvSpPr>
        <p:spPr>
          <a:xfrm>
            <a:off x="7882381" y="1452155"/>
            <a:ext cx="3168352" cy="12686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bg1">
                    <a:lumMod val="95000"/>
                  </a:schemeClr>
                </a:solidFill>
                <a:ea typeface="Cambria Math" panose="02040503050406030204" pitchFamily="18" charset="0"/>
              </a:rPr>
              <a:t>СУБСИДИИ ИЗ ФЕДЕРАЛЬНОГО БЮДЖЕТА ЮРИДИЧЕСКИМ ЛИЦАМ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22F7FEA-1931-2149-BD0A-4F35134CDDBB}"/>
              </a:ext>
            </a:extLst>
          </p:cNvPr>
          <p:cNvSpPr/>
          <p:nvPr/>
        </p:nvSpPr>
        <p:spPr>
          <a:xfrm>
            <a:off x="685467" y="3375693"/>
            <a:ext cx="3505768" cy="303891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Поддержка детей с ОВЗ !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B86890F9-F61D-7249-9CCB-40FFCC3DFD87}"/>
              </a:ext>
            </a:extLst>
          </p:cNvPr>
          <p:cNvSpPr/>
          <p:nvPr/>
        </p:nvSpPr>
        <p:spPr>
          <a:xfrm>
            <a:off x="677333" y="4103710"/>
            <a:ext cx="3513902" cy="282529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Технопарк «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Кванториум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» </a:t>
            </a:r>
            <a:r>
              <a:rPr lang="ru-RU" b="1" dirty="0">
                <a:solidFill>
                  <a:srgbClr val="C00000"/>
                </a:solidFill>
                <a:ea typeface="Cambria Math" panose="02040503050406030204" pitchFamily="18" charset="0"/>
              </a:rPr>
              <a:t>!</a:t>
            </a:r>
            <a:endParaRPr lang="ru-RU" dirty="0">
              <a:solidFill>
                <a:srgbClr val="C00000"/>
              </a:solidFill>
              <a:ea typeface="Cambria Math" panose="020405030504060302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D84C9B8-2B30-AD44-A51E-2B5699E9E932}"/>
              </a:ext>
            </a:extLst>
          </p:cNvPr>
          <p:cNvSpPr/>
          <p:nvPr/>
        </p:nvSpPr>
        <p:spPr>
          <a:xfrm>
            <a:off x="4293706" y="4724793"/>
            <a:ext cx="3403144" cy="614077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Центр выявления и поддержки одаренных детей «Созвездие» </a:t>
            </a:r>
            <a:r>
              <a:rPr lang="ru-RU" b="1" dirty="0">
                <a:solidFill>
                  <a:srgbClr val="C00000"/>
                </a:solidFill>
                <a:ea typeface="Cambria Math" panose="02040503050406030204" pitchFamily="18" charset="0"/>
              </a:rPr>
              <a:t>!</a:t>
            </a:r>
            <a:endParaRPr lang="ru-RU" dirty="0">
              <a:solidFill>
                <a:srgbClr val="C00000"/>
              </a:solidFill>
              <a:ea typeface="Cambria Math" panose="020405030504060302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3D6A1FC1-D63D-2F4F-A301-E85D49D27DF0}"/>
              </a:ext>
            </a:extLst>
          </p:cNvPr>
          <p:cNvSpPr/>
          <p:nvPr/>
        </p:nvSpPr>
        <p:spPr>
          <a:xfrm>
            <a:off x="677333" y="3736823"/>
            <a:ext cx="3513902" cy="302397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Создание новых мест в школах </a:t>
            </a:r>
            <a:r>
              <a:rPr lang="ru-RU" b="1" dirty="0">
                <a:solidFill>
                  <a:srgbClr val="C00000"/>
                </a:solidFill>
                <a:ea typeface="Cambria Math" panose="02040503050406030204" pitchFamily="18" charset="0"/>
              </a:rPr>
              <a:t>!</a:t>
            </a:r>
            <a:endParaRPr lang="ru-RU" dirty="0">
              <a:solidFill>
                <a:srgbClr val="C00000"/>
              </a:solidFill>
              <a:ea typeface="Cambria Math" panose="020405030504060302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CD68535-D267-7C48-8B8F-AD94D987D10D}"/>
              </a:ext>
            </a:extLst>
          </p:cNvPr>
          <p:cNvSpPr/>
          <p:nvPr/>
        </p:nvSpPr>
        <p:spPr>
          <a:xfrm>
            <a:off x="8017846" y="3027368"/>
            <a:ext cx="3168351" cy="850058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Создание региональной модели психологического сопровождения родителя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6DBD829-1605-904E-9953-8F6B9266675D}"/>
              </a:ext>
            </a:extLst>
          </p:cNvPr>
          <p:cNvSpPr/>
          <p:nvPr/>
        </p:nvSpPr>
        <p:spPr>
          <a:xfrm>
            <a:off x="8017846" y="3989608"/>
            <a:ext cx="3148155" cy="901749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Модернизация профессионального образования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43" name="Прямоугольник с одним вырезанным углом 42">
            <a:extLst>
              <a:ext uri="{FF2B5EF4-FFF2-40B4-BE49-F238E27FC236}">
                <a16:creationId xmlns="" xmlns:a16="http://schemas.microsoft.com/office/drawing/2014/main" id="{1E1472BE-793D-FA47-A0D4-D46DF46E865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>
            <a:extLst>
              <a:ext uri="{FF2B5EF4-FFF2-40B4-BE49-F238E27FC236}">
                <a16:creationId xmlns="" xmlns:a16="http://schemas.microsoft.com/office/drawing/2014/main" id="{9B25FBF8-CD2D-5E42-8F84-C51608892623}"/>
              </a:ext>
            </a:extLst>
          </p:cNvPr>
          <p:cNvSpPr txBox="1">
            <a:spLocks/>
          </p:cNvSpPr>
          <p:nvPr/>
        </p:nvSpPr>
        <p:spPr>
          <a:xfrm>
            <a:off x="3501070" y="343306"/>
            <a:ext cx="7861745" cy="743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Финансовое обеспечение 2020 - 2022 (2023) г.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001ED15-55D0-A944-9183-4B3DE974D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6627" y="415792"/>
            <a:ext cx="598731" cy="59873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88AF58A2-AED0-5A47-9BAC-347C7DD2DCE2}"/>
              </a:ext>
            </a:extLst>
          </p:cNvPr>
          <p:cNvSpPr/>
          <p:nvPr/>
        </p:nvSpPr>
        <p:spPr>
          <a:xfrm>
            <a:off x="2052195" y="6409950"/>
            <a:ext cx="3366472" cy="402574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/>
              <a:t>3 415 062, 3 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ea typeface="Cambria Math" panose="02040503050406030204" pitchFamily="18" charset="0"/>
              </a:rPr>
              <a:t>тыс. рублей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8B04EE2D-BD0D-8544-87F5-8B57BC42D607}"/>
              </a:ext>
            </a:extLst>
          </p:cNvPr>
          <p:cNvSpPr/>
          <p:nvPr/>
        </p:nvSpPr>
        <p:spPr>
          <a:xfrm>
            <a:off x="7996979" y="6411444"/>
            <a:ext cx="3365836" cy="401080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ea typeface="Cambria Math" panose="02040503050406030204" pitchFamily="18" charset="0"/>
              </a:rPr>
              <a:t>103 795,3 тыс. рублей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C0FE9B74-541F-5D48-9B99-3F29578FFB20}"/>
              </a:ext>
            </a:extLst>
          </p:cNvPr>
          <p:cNvGrpSpPr/>
          <p:nvPr/>
        </p:nvGrpSpPr>
        <p:grpSpPr>
          <a:xfrm>
            <a:off x="677333" y="1450540"/>
            <a:ext cx="7052648" cy="1421005"/>
            <a:chOff x="1908190" y="1452155"/>
            <a:chExt cx="3320752" cy="142100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65EAFBC8-8C73-564D-B9B6-77482B71D304}"/>
                </a:ext>
              </a:extLst>
            </p:cNvPr>
            <p:cNvSpPr/>
            <p:nvPr/>
          </p:nvSpPr>
          <p:spPr>
            <a:xfrm>
              <a:off x="1908190" y="1452155"/>
              <a:ext cx="3168352" cy="126860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b="1" dirty="0">
                <a:solidFill>
                  <a:schemeClr val="bg1">
                    <a:lumMod val="95000"/>
                  </a:schemeClr>
                </a:solidFill>
                <a:ea typeface="Cambria Math" panose="02040503050406030204" pitchFamily="18" charset="0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0F2CF318-2A54-F347-8198-132AE1E0CB55}"/>
                </a:ext>
              </a:extLst>
            </p:cNvPr>
            <p:cNvSpPr/>
            <p:nvPr/>
          </p:nvSpPr>
          <p:spPr>
            <a:xfrm>
              <a:off x="2060590" y="1604555"/>
              <a:ext cx="3168352" cy="1268605"/>
            </a:xfrm>
            <a:prstGeom prst="rect">
              <a:avLst/>
            </a:prstGeom>
            <a:solidFill>
              <a:srgbClr val="004C9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ru-RU" b="1" dirty="0">
                  <a:solidFill>
                    <a:schemeClr val="bg1">
                      <a:lumMod val="95000"/>
                    </a:schemeClr>
                  </a:solidFill>
                  <a:ea typeface="Cambria Math" panose="02040503050406030204" pitchFamily="18" charset="0"/>
                </a:rPr>
                <a:t>СУБСИДИИ ИЗ ФЕДЕРАЛЬНОГО БЮДЖЕТА БЮДЖЕТУ АРХАНГЕЛЬСКОЙ ОБЛАСТИ</a:t>
              </a:r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BD81AC16-6B80-3C4B-BFE9-03B4C5908F6B}"/>
              </a:ext>
            </a:extLst>
          </p:cNvPr>
          <p:cNvSpPr/>
          <p:nvPr/>
        </p:nvSpPr>
        <p:spPr>
          <a:xfrm>
            <a:off x="8034781" y="1604555"/>
            <a:ext cx="3168352" cy="1268605"/>
          </a:xfrm>
          <a:prstGeom prst="rect">
            <a:avLst/>
          </a:prstGeom>
          <a:solidFill>
            <a:srgbClr val="69B3E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bg1">
                    <a:lumMod val="95000"/>
                  </a:schemeClr>
                </a:solidFill>
                <a:ea typeface="Cambria Math" panose="02040503050406030204" pitchFamily="18" charset="0"/>
              </a:rPr>
              <a:t>СУБСИДИИ ИЗ ФЕДЕРАЛЬНОГО БЮДЖЕТА ЮРИДИЧЕСКИМ ЛИЦАМ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A7F49EA1-6ABF-A54C-9D5D-D889BA06449E}"/>
              </a:ext>
            </a:extLst>
          </p:cNvPr>
          <p:cNvSpPr/>
          <p:nvPr/>
        </p:nvSpPr>
        <p:spPr>
          <a:xfrm>
            <a:off x="693859" y="4456278"/>
            <a:ext cx="3497376" cy="57594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Мобильный технопарк «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Кванториум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2604F022-254C-094B-BBA3-F7F4429DF345}"/>
              </a:ext>
            </a:extLst>
          </p:cNvPr>
          <p:cNvSpPr/>
          <p:nvPr/>
        </p:nvSpPr>
        <p:spPr>
          <a:xfrm>
            <a:off x="4293705" y="2985794"/>
            <a:ext cx="3395013" cy="321567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Дом научной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коллаборации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ea typeface="Cambria Math" panose="02040503050406030204" pitchFamily="18" charset="0"/>
              </a:rPr>
              <a:t>!</a:t>
            </a:r>
            <a:endParaRPr lang="ru-RU" dirty="0">
              <a:solidFill>
                <a:srgbClr val="C00000"/>
              </a:solidFill>
              <a:ea typeface="Cambria Math" panose="020405030504060302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AC456C48-842D-4041-8B3F-441A2017870B}"/>
              </a:ext>
            </a:extLst>
          </p:cNvPr>
          <p:cNvSpPr/>
          <p:nvPr/>
        </p:nvSpPr>
        <p:spPr>
          <a:xfrm>
            <a:off x="4293705" y="3415449"/>
            <a:ext cx="3395013" cy="303891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Спорт на селе </a:t>
            </a:r>
            <a:r>
              <a:rPr lang="ru-RU" b="1" dirty="0">
                <a:solidFill>
                  <a:srgbClr val="C00000"/>
                </a:solidFill>
                <a:ea typeface="Cambria Math" panose="02040503050406030204" pitchFamily="18" charset="0"/>
              </a:rPr>
              <a:t>!</a:t>
            </a:r>
            <a:endParaRPr lang="ru-RU" dirty="0">
              <a:solidFill>
                <a:srgbClr val="C00000"/>
              </a:solidFill>
              <a:ea typeface="Cambria Math" panose="020405030504060302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F7547A2B-5433-BD4B-AFD9-2AB23D94887E}"/>
              </a:ext>
            </a:extLst>
          </p:cNvPr>
          <p:cNvSpPr/>
          <p:nvPr/>
        </p:nvSpPr>
        <p:spPr>
          <a:xfrm>
            <a:off x="4293705" y="4415298"/>
            <a:ext cx="3386879" cy="251011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Создание новых мест ДО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01723F06-940D-C94E-9DCC-C018EC80B216}"/>
              </a:ext>
            </a:extLst>
          </p:cNvPr>
          <p:cNvSpPr/>
          <p:nvPr/>
        </p:nvSpPr>
        <p:spPr>
          <a:xfrm>
            <a:off x="685467" y="5100178"/>
            <a:ext cx="3505768" cy="305706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Внедрение модели ЦОС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EB13064D-1D7C-1545-8804-AF6F5ABF3993}"/>
              </a:ext>
            </a:extLst>
          </p:cNvPr>
          <p:cNvSpPr/>
          <p:nvPr/>
        </p:nvSpPr>
        <p:spPr>
          <a:xfrm>
            <a:off x="693859" y="5453332"/>
            <a:ext cx="3497376" cy="325213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Регион добрых дел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E9DBCD85-432B-D247-9EC0-2F1C8AB792FE}"/>
              </a:ext>
            </a:extLst>
          </p:cNvPr>
          <p:cNvSpPr/>
          <p:nvPr/>
        </p:nvSpPr>
        <p:spPr>
          <a:xfrm>
            <a:off x="4293705" y="3803083"/>
            <a:ext cx="3403144" cy="528472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Внедрение целевой модели образования детей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10C7D212-E428-554C-9823-49E14AA1744F}"/>
              </a:ext>
            </a:extLst>
          </p:cNvPr>
          <p:cNvSpPr/>
          <p:nvPr/>
        </p:nvSpPr>
        <p:spPr>
          <a:xfrm>
            <a:off x="8034781" y="4973098"/>
            <a:ext cx="3168351" cy="600360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Создание научно-учебных лабораторий</a:t>
            </a:r>
            <a:r>
              <a:rPr lang="ru-RU" b="1" dirty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ea typeface="Cambria Math" panose="02040503050406030204" pitchFamily="18" charset="0"/>
              </a:rPr>
              <a:t>!</a:t>
            </a:r>
            <a:endParaRPr lang="ru-RU" dirty="0">
              <a:solidFill>
                <a:srgbClr val="C00000"/>
              </a:solidFill>
              <a:ea typeface="Cambria Math" panose="020405030504060302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8FD3B855-B93D-2242-B08F-975F48E83581}"/>
              </a:ext>
            </a:extLst>
          </p:cNvPr>
          <p:cNvSpPr/>
          <p:nvPr/>
        </p:nvSpPr>
        <p:spPr>
          <a:xfrm>
            <a:off x="4296719" y="5417469"/>
            <a:ext cx="3370614" cy="329981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Создание ЦОПП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2536D356-DA99-394D-87F6-B83D34A06E86}"/>
              </a:ext>
            </a:extLst>
          </p:cNvPr>
          <p:cNvSpPr/>
          <p:nvPr/>
        </p:nvSpPr>
        <p:spPr>
          <a:xfrm>
            <a:off x="4293705" y="5799545"/>
            <a:ext cx="3370614" cy="329981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Создание ЦНППМПР и ЦОПМ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2EF7AEBA-96E8-5547-AFE7-D1248014F605}"/>
              </a:ext>
            </a:extLst>
          </p:cNvPr>
          <p:cNvSpPr/>
          <p:nvPr/>
        </p:nvSpPr>
        <p:spPr>
          <a:xfrm>
            <a:off x="693858" y="5833741"/>
            <a:ext cx="3464177" cy="329981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Создание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IT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-кубов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410815" y="1684967"/>
            <a:ext cx="3060518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rgbClr val="004C97"/>
                </a:solidFill>
              </a:rPr>
              <a:t>ВХОЖДЕНИЕ РОССИЙСКОЙ ФЕДЕРАЦИИ К 2024 ГОДУ </a:t>
            </a:r>
            <a:br>
              <a:rPr lang="ru-RU" sz="1700" b="1" dirty="0">
                <a:solidFill>
                  <a:srgbClr val="004C97"/>
                </a:solidFill>
              </a:rPr>
            </a:br>
            <a:r>
              <a:rPr lang="ru-RU" sz="1700" b="1" dirty="0">
                <a:solidFill>
                  <a:srgbClr val="004C97"/>
                </a:solidFill>
              </a:rPr>
              <a:t>В ЧИСЛО ВЕДУЩИХ СТРАН МИРА ПО КАЧЕСТВУ ОБЩЕГО ОБРАЗОВАНИЯ </a:t>
            </a:r>
            <a:r>
              <a:rPr lang="ru-RU" sz="1700" b="1" dirty="0">
                <a:solidFill>
                  <a:srgbClr val="69B3E8"/>
                </a:solidFill>
              </a:rPr>
              <a:t>ПОСРЕДСТВОМ ОБНОВЛЕНИЯ СОДЕРЖАНИЯ И ТЕХНОЛОГИЙ ПРЕПОДАВАНИЯ ОБЩЕОБРАЗОВАТЕЛЬНЫХ ПРОГРАММ,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700" b="1" dirty="0">
                <a:solidFill>
                  <a:srgbClr val="004C97"/>
                </a:solidFill>
              </a:rPr>
              <a:t>ВОВЛЕЧЕНИЯ ВСЕХ УЧАСТНИКОВ СИСТЕМЫ ОБРАЗОВАНИЯ В РАЗВИТИЕ СИСТЕМЫ ОБЩЕГО ОБРАЗОВАНИЯ, А ТАКЖЕ </a:t>
            </a:r>
            <a:br>
              <a:rPr lang="ru-RU" sz="1700" b="1" dirty="0">
                <a:solidFill>
                  <a:srgbClr val="004C97"/>
                </a:solidFill>
              </a:rPr>
            </a:br>
            <a:r>
              <a:rPr lang="ru-RU" sz="1700" b="1" dirty="0">
                <a:solidFill>
                  <a:srgbClr val="004C97"/>
                </a:solidFill>
              </a:rPr>
              <a:t>ЗА СЧЕТ ОБНОВЛЕНИЯ МАТЕРИАЛЬНО-ТЕХНИЧЕСКОЙ БАЗЫ.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2E2234E2-4110-5348-B630-4C0B16021BA4}"/>
              </a:ext>
            </a:extLst>
          </p:cNvPr>
          <p:cNvSpPr/>
          <p:nvPr/>
        </p:nvSpPr>
        <p:spPr>
          <a:xfrm>
            <a:off x="4278028" y="2979386"/>
            <a:ext cx="5191542" cy="470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ПРЕДПОЛАГАЕМЫЕ РЕЗУЛЬТАТЫ:</a:t>
            </a:r>
            <a:endParaRPr lang="ru-RU" sz="2400" b="1" dirty="0">
              <a:solidFill>
                <a:srgbClr val="004C9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BCD7A552-6B84-784D-99FB-B2C41A14CA22}"/>
              </a:ext>
            </a:extLst>
          </p:cNvPr>
          <p:cNvSpPr/>
          <p:nvPr/>
        </p:nvSpPr>
        <p:spPr>
          <a:xfrm>
            <a:off x="4991370" y="3430224"/>
            <a:ext cx="6947177" cy="545057"/>
          </a:xfrm>
          <a:prstGeom prst="rect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A3F6D407-56FF-3B4A-A838-351B8BDA7AF1}"/>
              </a:ext>
            </a:extLst>
          </p:cNvPr>
          <p:cNvSpPr/>
          <p:nvPr/>
        </p:nvSpPr>
        <p:spPr>
          <a:xfrm>
            <a:off x="5131809" y="3430224"/>
            <a:ext cx="6806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Создание центров цифрового и гуманитарного профилей «Точка роста» в 86 школах за 2019-2022 гг.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2BE952B-7AD5-B448-AAD9-B755ADA39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409028"/>
            <a:ext cx="710649" cy="7106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177" y="328126"/>
            <a:ext cx="6849756" cy="743705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«Современная школа»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358BEED-FB0B-A54D-9D4E-5B5CFA698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866" y="1681112"/>
            <a:ext cx="2520362" cy="126018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471B088-B246-F84C-AB55-A9D5D7368B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2915" y="1684387"/>
            <a:ext cx="2188898" cy="12569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F6F15F5-6ED1-294A-9C5A-4592E58DEA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2282" y="1681113"/>
            <a:ext cx="2276266" cy="1280400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EB66359A-5FC0-3542-A6E9-D596A7A3557A}"/>
              </a:ext>
            </a:extLst>
          </p:cNvPr>
          <p:cNvSpPr/>
          <p:nvPr/>
        </p:nvSpPr>
        <p:spPr>
          <a:xfrm>
            <a:off x="4382915" y="3430224"/>
            <a:ext cx="579697" cy="545057"/>
          </a:xfrm>
          <a:prstGeom prst="rect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Фигура, имеющая форму буквы L 15">
            <a:extLst>
              <a:ext uri="{FF2B5EF4-FFF2-40B4-BE49-F238E27FC236}">
                <a16:creationId xmlns="" xmlns:a16="http://schemas.microsoft.com/office/drawing/2014/main" id="{8E5E4BEF-CBE7-5F46-B0BB-EBA958D06422}"/>
              </a:ext>
            </a:extLst>
          </p:cNvPr>
          <p:cNvSpPr/>
          <p:nvPr/>
        </p:nvSpPr>
        <p:spPr>
          <a:xfrm rot="13549260" flipV="1">
            <a:off x="4540880" y="3545191"/>
            <a:ext cx="286509" cy="201816"/>
          </a:xfrm>
          <a:prstGeom prst="corner">
            <a:avLst/>
          </a:prstGeom>
          <a:solidFill>
            <a:srgbClr val="D326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D1E38AF3-634E-F343-805E-0EFBE5889B62}"/>
              </a:ext>
            </a:extLst>
          </p:cNvPr>
          <p:cNvSpPr/>
          <p:nvPr/>
        </p:nvSpPr>
        <p:spPr>
          <a:xfrm>
            <a:off x="4991373" y="4005962"/>
            <a:ext cx="6947177" cy="360696"/>
          </a:xfrm>
          <a:prstGeom prst="rect">
            <a:avLst/>
          </a:prstGeom>
          <a:solidFill>
            <a:srgbClr val="69B3E8"/>
          </a:solidFill>
          <a:ln>
            <a:solidFill>
              <a:srgbClr val="69B3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781CECBF-4C7D-9442-B534-9C276D00B8F5}"/>
              </a:ext>
            </a:extLst>
          </p:cNvPr>
          <p:cNvSpPr/>
          <p:nvPr/>
        </p:nvSpPr>
        <p:spPr>
          <a:xfrm>
            <a:off x="5131812" y="4039827"/>
            <a:ext cx="7043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Создание к 2023 году 3 480 новых мест в общеобразовательных организациях.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63B0BD8C-664B-A647-B4E8-811E8F50E752}"/>
              </a:ext>
            </a:extLst>
          </p:cNvPr>
          <p:cNvSpPr/>
          <p:nvPr/>
        </p:nvSpPr>
        <p:spPr>
          <a:xfrm>
            <a:off x="4382918" y="4005961"/>
            <a:ext cx="579697" cy="368597"/>
          </a:xfrm>
          <a:prstGeom prst="rect">
            <a:avLst/>
          </a:prstGeom>
          <a:solidFill>
            <a:srgbClr val="69B3E8"/>
          </a:solidFill>
          <a:ln>
            <a:solidFill>
              <a:srgbClr val="69B3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5F0D786F-32A2-D440-AB61-E2950F2A042D}"/>
              </a:ext>
            </a:extLst>
          </p:cNvPr>
          <p:cNvSpPr/>
          <p:nvPr/>
        </p:nvSpPr>
        <p:spPr>
          <a:xfrm>
            <a:off x="4991373" y="4395215"/>
            <a:ext cx="6947177" cy="776916"/>
          </a:xfrm>
          <a:prstGeom prst="rect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AF12B2F1-B51A-3A4F-B1ED-F019A60DC22F}"/>
              </a:ext>
            </a:extLst>
          </p:cNvPr>
          <p:cNvSpPr/>
          <p:nvPr/>
        </p:nvSpPr>
        <p:spPr>
          <a:xfrm>
            <a:off x="5131812" y="4446014"/>
            <a:ext cx="68908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Поддержка образования для детей с ограниченными возможностями здоровья: обновление материально-технической базы в 12 общеобразовательных организациях к концу 2023 года.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8E5F9A73-E678-8F4C-9022-5D66C84177A3}"/>
              </a:ext>
            </a:extLst>
          </p:cNvPr>
          <p:cNvSpPr/>
          <p:nvPr/>
        </p:nvSpPr>
        <p:spPr>
          <a:xfrm>
            <a:off x="4382918" y="4395215"/>
            <a:ext cx="579697" cy="776916"/>
          </a:xfrm>
          <a:prstGeom prst="rect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482EBD98-582B-5A4B-B51C-EC938E1CB1AC}"/>
              </a:ext>
            </a:extLst>
          </p:cNvPr>
          <p:cNvSpPr/>
          <p:nvPr/>
        </p:nvSpPr>
        <p:spPr>
          <a:xfrm>
            <a:off x="4991370" y="5195121"/>
            <a:ext cx="6947177" cy="545057"/>
          </a:xfrm>
          <a:prstGeom prst="rect">
            <a:avLst/>
          </a:prstGeom>
          <a:solidFill>
            <a:srgbClr val="69B3E8"/>
          </a:solidFill>
          <a:ln>
            <a:solidFill>
              <a:srgbClr val="69B3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020592C4-F76B-E246-90E8-339C656C178A}"/>
              </a:ext>
            </a:extLst>
          </p:cNvPr>
          <p:cNvSpPr/>
          <p:nvPr/>
        </p:nvSpPr>
        <p:spPr>
          <a:xfrm>
            <a:off x="5131809" y="5228987"/>
            <a:ext cx="7043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Обеспечение возможности изучения предметной области «Технология» и других предметных областей на базе детских технопарков «</a:t>
            </a:r>
            <a:r>
              <a:rPr lang="ru-RU" sz="1400" b="1" dirty="0" err="1">
                <a:solidFill>
                  <a:schemeClr val="bg1"/>
                </a:solidFill>
              </a:rPr>
              <a:t>Кванториум</a:t>
            </a:r>
            <a:r>
              <a:rPr lang="ru-RU" sz="14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33EC78A7-5CD6-654D-BE30-6259903A4172}"/>
              </a:ext>
            </a:extLst>
          </p:cNvPr>
          <p:cNvSpPr/>
          <p:nvPr/>
        </p:nvSpPr>
        <p:spPr>
          <a:xfrm>
            <a:off x="4382915" y="5195121"/>
            <a:ext cx="579697" cy="545057"/>
          </a:xfrm>
          <a:prstGeom prst="rect">
            <a:avLst/>
          </a:prstGeom>
          <a:solidFill>
            <a:srgbClr val="69B3E8"/>
          </a:solidFill>
          <a:ln>
            <a:solidFill>
              <a:srgbClr val="69B3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A1D2E7B6-26A1-D540-96DD-F7E6607F152D}"/>
              </a:ext>
            </a:extLst>
          </p:cNvPr>
          <p:cNvSpPr/>
          <p:nvPr/>
        </p:nvSpPr>
        <p:spPr>
          <a:xfrm>
            <a:off x="4991370" y="5780764"/>
            <a:ext cx="6947177" cy="319435"/>
          </a:xfrm>
          <a:prstGeom prst="rect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96CE4A2C-6D40-0D4E-9EA4-543915DC4DD4}"/>
              </a:ext>
            </a:extLst>
          </p:cNvPr>
          <p:cNvSpPr/>
          <p:nvPr/>
        </p:nvSpPr>
        <p:spPr>
          <a:xfrm>
            <a:off x="5131809" y="5797696"/>
            <a:ext cx="7043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Внедрение новых ФГОС и примерных основных общеобразовательных программ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56CC48FD-6063-3140-AB17-53EAB60DE3D2}"/>
              </a:ext>
            </a:extLst>
          </p:cNvPr>
          <p:cNvSpPr/>
          <p:nvPr/>
        </p:nvSpPr>
        <p:spPr>
          <a:xfrm>
            <a:off x="4382915" y="5780764"/>
            <a:ext cx="579697" cy="319435"/>
          </a:xfrm>
          <a:prstGeom prst="rect">
            <a:avLst/>
          </a:prstGeom>
          <a:solidFill>
            <a:srgbClr val="004C97"/>
          </a:solidFill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Фигура, имеющая форму буквы L 78">
            <a:extLst>
              <a:ext uri="{FF2B5EF4-FFF2-40B4-BE49-F238E27FC236}">
                <a16:creationId xmlns="" xmlns:a16="http://schemas.microsoft.com/office/drawing/2014/main" id="{1C757074-7499-FC4B-8515-A9D18E29D814}"/>
              </a:ext>
            </a:extLst>
          </p:cNvPr>
          <p:cNvSpPr/>
          <p:nvPr/>
        </p:nvSpPr>
        <p:spPr>
          <a:xfrm rot="13549260" flipV="1">
            <a:off x="4529507" y="4101353"/>
            <a:ext cx="286509" cy="201816"/>
          </a:xfrm>
          <a:prstGeom prst="corner">
            <a:avLst/>
          </a:prstGeom>
          <a:solidFill>
            <a:srgbClr val="D3262F"/>
          </a:solidFill>
          <a:ln>
            <a:solidFill>
              <a:srgbClr val="69B3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Фигура, имеющая форму буквы L 79">
            <a:extLst>
              <a:ext uri="{FF2B5EF4-FFF2-40B4-BE49-F238E27FC236}">
                <a16:creationId xmlns="" xmlns:a16="http://schemas.microsoft.com/office/drawing/2014/main" id="{765C1F8F-231C-D24E-A6B8-51D25ECEE97E}"/>
              </a:ext>
            </a:extLst>
          </p:cNvPr>
          <p:cNvSpPr/>
          <p:nvPr/>
        </p:nvSpPr>
        <p:spPr>
          <a:xfrm rot="13549260" flipV="1">
            <a:off x="4525232" y="4648651"/>
            <a:ext cx="286509" cy="201816"/>
          </a:xfrm>
          <a:prstGeom prst="corner">
            <a:avLst/>
          </a:prstGeom>
          <a:solidFill>
            <a:srgbClr val="D326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Фигура, имеющая форму буквы L 80">
            <a:extLst>
              <a:ext uri="{FF2B5EF4-FFF2-40B4-BE49-F238E27FC236}">
                <a16:creationId xmlns="" xmlns:a16="http://schemas.microsoft.com/office/drawing/2014/main" id="{240FBDD0-ABDE-2B41-AEAF-B4792A94A813}"/>
              </a:ext>
            </a:extLst>
          </p:cNvPr>
          <p:cNvSpPr/>
          <p:nvPr/>
        </p:nvSpPr>
        <p:spPr>
          <a:xfrm rot="13549260" flipV="1">
            <a:off x="4521819" y="5336354"/>
            <a:ext cx="286509" cy="201816"/>
          </a:xfrm>
          <a:prstGeom prst="corner">
            <a:avLst/>
          </a:prstGeom>
          <a:solidFill>
            <a:srgbClr val="D3262F"/>
          </a:solidFill>
          <a:ln>
            <a:solidFill>
              <a:srgbClr val="69B3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A11EBD2A-2A61-0542-9581-C7D3AE84A7EE}"/>
              </a:ext>
            </a:extLst>
          </p:cNvPr>
          <p:cNvSpPr/>
          <p:nvPr/>
        </p:nvSpPr>
        <p:spPr>
          <a:xfrm>
            <a:off x="4991370" y="6123853"/>
            <a:ext cx="6947177" cy="497085"/>
          </a:xfrm>
          <a:prstGeom prst="rect">
            <a:avLst/>
          </a:prstGeom>
          <a:solidFill>
            <a:srgbClr val="69B3E8"/>
          </a:solidFill>
          <a:ln>
            <a:solidFill>
              <a:srgbClr val="69B3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B34CCF2D-8CFF-4649-AB6F-F8ED68E70ECA}"/>
              </a:ext>
            </a:extLst>
          </p:cNvPr>
          <p:cNvSpPr/>
          <p:nvPr/>
        </p:nvSpPr>
        <p:spPr>
          <a:xfrm>
            <a:off x="5131809" y="6140785"/>
            <a:ext cx="6348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Реализация программ начального, основного и среднего общего образования в сетевой форме (№ МР-81/02вн от 28.06.2019 г.)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="" xmlns:a16="http://schemas.microsoft.com/office/drawing/2014/main" id="{3BF6395E-04B0-654B-8CC1-4107CFB37CD0}"/>
              </a:ext>
            </a:extLst>
          </p:cNvPr>
          <p:cNvSpPr/>
          <p:nvPr/>
        </p:nvSpPr>
        <p:spPr>
          <a:xfrm>
            <a:off x="4382915" y="6123853"/>
            <a:ext cx="579697" cy="497085"/>
          </a:xfrm>
          <a:prstGeom prst="rect">
            <a:avLst/>
          </a:prstGeom>
          <a:solidFill>
            <a:srgbClr val="69B3E8"/>
          </a:solidFill>
          <a:ln>
            <a:solidFill>
              <a:srgbClr val="69B3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Фигура, имеющая форму буквы L 87">
            <a:extLst>
              <a:ext uri="{FF2B5EF4-FFF2-40B4-BE49-F238E27FC236}">
                <a16:creationId xmlns="" xmlns:a16="http://schemas.microsoft.com/office/drawing/2014/main" id="{F766DB89-02C0-154F-8381-9F4BF23E4FE3}"/>
              </a:ext>
            </a:extLst>
          </p:cNvPr>
          <p:cNvSpPr/>
          <p:nvPr/>
        </p:nvSpPr>
        <p:spPr>
          <a:xfrm rot="13549260" flipV="1">
            <a:off x="4539204" y="6271487"/>
            <a:ext cx="286509" cy="201816"/>
          </a:xfrm>
          <a:prstGeom prst="corner">
            <a:avLst/>
          </a:prstGeom>
          <a:solidFill>
            <a:srgbClr val="D3262F"/>
          </a:solidFill>
          <a:ln>
            <a:solidFill>
              <a:srgbClr val="69B3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Фигура, имеющая форму буквы L 88">
            <a:extLst>
              <a:ext uri="{FF2B5EF4-FFF2-40B4-BE49-F238E27FC236}">
                <a16:creationId xmlns="" xmlns:a16="http://schemas.microsoft.com/office/drawing/2014/main" id="{72011BD6-7AE7-E046-95A2-C0ADCBAEF2BF}"/>
              </a:ext>
            </a:extLst>
          </p:cNvPr>
          <p:cNvSpPr/>
          <p:nvPr/>
        </p:nvSpPr>
        <p:spPr>
          <a:xfrm rot="13549260" flipV="1">
            <a:off x="4541054" y="5811300"/>
            <a:ext cx="286509" cy="201816"/>
          </a:xfrm>
          <a:prstGeom prst="corner">
            <a:avLst/>
          </a:prstGeom>
          <a:solidFill>
            <a:srgbClr val="D326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>
            <a:extLst>
              <a:ext uri="{FF2B5EF4-FFF2-40B4-BE49-F238E27FC236}">
                <a16:creationId xmlns="" xmlns:a16="http://schemas.microsoft.com/office/drawing/2014/main" id="{5132FEB0-38BB-1347-8EFA-8FEEF1371BE1}"/>
              </a:ext>
            </a:extLst>
          </p:cNvPr>
          <p:cNvSpPr/>
          <p:nvPr/>
        </p:nvSpPr>
        <p:spPr>
          <a:xfrm>
            <a:off x="506591" y="5739148"/>
            <a:ext cx="3601025" cy="924858"/>
          </a:xfrm>
          <a:prstGeom prst="rect">
            <a:avLst/>
          </a:prstGeom>
          <a:solidFill>
            <a:schemeClr val="bg1"/>
          </a:solidFill>
          <a:ln>
            <a:solidFill>
              <a:srgbClr val="69B3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4C97"/>
                </a:solidFill>
              </a:rPr>
              <a:t>ОБЩИЙ БЮДЖЕТ ПРОЕКТА </a:t>
            </a:r>
            <a:br>
              <a:rPr lang="ru-RU" b="1" dirty="0">
                <a:solidFill>
                  <a:srgbClr val="004C97"/>
                </a:solidFill>
              </a:rPr>
            </a:br>
            <a:r>
              <a:rPr lang="ru-RU" b="1" dirty="0">
                <a:solidFill>
                  <a:srgbClr val="004C97"/>
                </a:solidFill>
              </a:rPr>
              <a:t>ПО СОСТОЯНИЮ НА 28.02.2020 г.  </a:t>
            </a:r>
            <a:r>
              <a:rPr lang="ru-RU" b="1" dirty="0">
                <a:solidFill>
                  <a:srgbClr val="C00000"/>
                </a:solidFill>
              </a:rPr>
              <a:t>2 921 907,04 </a:t>
            </a:r>
            <a:r>
              <a:rPr lang="ru-RU" b="1" dirty="0">
                <a:solidFill>
                  <a:srgbClr val="004C97"/>
                </a:solidFill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7303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одним вырезанным углом 28">
            <a:extLst>
              <a:ext uri="{FF2B5EF4-FFF2-40B4-BE49-F238E27FC236}">
                <a16:creationId xmlns="" xmlns:a16="http://schemas.microsoft.com/office/drawing/2014/main" id="{9941B95C-482C-BD43-BA66-FD722746090A}"/>
              </a:ext>
            </a:extLst>
          </p:cNvPr>
          <p:cNvSpPr/>
          <p:nvPr/>
        </p:nvSpPr>
        <p:spPr>
          <a:xfrm rot="10800000">
            <a:off x="3812058" y="3001536"/>
            <a:ext cx="8126488" cy="158051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410815" y="1684967"/>
            <a:ext cx="3060518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rgbClr val="004C97"/>
                </a:solidFill>
              </a:rPr>
              <a:t>ВХОЖДЕНИЕ РОССИЙСКОЙ ФЕДЕРАЦИИ К 2024 ГОДУ В ЧИСЛО ВЕДУЩИХ СТРАН МИРА ПО КАЧЕСТВУ ОБЩЕГО ОБРАЗОВАНИЯ </a:t>
            </a:r>
            <a:r>
              <a:rPr lang="ru-RU" sz="1700" b="1" dirty="0">
                <a:solidFill>
                  <a:srgbClr val="69B3E8"/>
                </a:solidFill>
              </a:rPr>
              <a:t>ПОСРЕДСТВОМ ОБНОВЛЕНИЯ СОДЕРЖАНИЯ И ТЕХНОЛОГИЙ ПРЕПОДАВАНИЯ ОБЩЕОБРАЗОВАТЕЛЬНЫХ ПРОГРАММ,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700" b="1" dirty="0">
                <a:solidFill>
                  <a:srgbClr val="004C97"/>
                </a:solidFill>
              </a:rPr>
              <a:t>ВОВЛЕЧЕНИЯ ВСЕХ УЧАСТНИКОВ СИСТЕМЫ ОБРАЗОВАНИЯ В РАЗВИТИЕ СИСТЕМЫ ОБЩЕГО ОБРАЗОВАНИЯ, А ТАКЖЕ ЗА СЧЕТ ОБНОВЛЕНИЯ МАТЕРИАЛЬНО-ТЕХНИЧЕСКОЙ БАЗЫ.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2E2234E2-4110-5348-B630-4C0B16021BA4}"/>
              </a:ext>
            </a:extLst>
          </p:cNvPr>
          <p:cNvSpPr/>
          <p:nvPr/>
        </p:nvSpPr>
        <p:spPr>
          <a:xfrm>
            <a:off x="4036579" y="3001537"/>
            <a:ext cx="7744639" cy="15254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«Точки роста 2019» - федеральная сеть центров </a:t>
            </a:r>
            <a:br>
              <a:rPr lang="ru-RU" sz="22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формированию современных компетенций и навыков </a:t>
            </a:r>
            <a:br>
              <a:rPr lang="ru-RU" sz="22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 обучающихся по предметным областям «Технология», «Математика и информатика», «Физкультура и ОБЖ»</a:t>
            </a:r>
            <a:endParaRPr lang="ru-RU" sz="2200" b="1" dirty="0">
              <a:solidFill>
                <a:srgbClr val="004C9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2BE952B-7AD5-B448-AAD9-B755ADA39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409028"/>
            <a:ext cx="710649" cy="7106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177" y="328126"/>
            <a:ext cx="6849756" cy="743705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«Современная школа»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96CE4A2C-6D40-0D4E-9EA4-543915DC4DD4}"/>
              </a:ext>
            </a:extLst>
          </p:cNvPr>
          <p:cNvSpPr/>
          <p:nvPr/>
        </p:nvSpPr>
        <p:spPr>
          <a:xfrm>
            <a:off x="5337253" y="5469952"/>
            <a:ext cx="805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23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642824E-873C-954A-A2B0-E71C70FE7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954" y="1525914"/>
            <a:ext cx="1972045" cy="13154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4D00796-B359-E84A-A957-44D276A5B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2311" y="1521606"/>
            <a:ext cx="1806235" cy="128550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7954" y="5009119"/>
            <a:ext cx="1015680" cy="10156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A98BD02-29FA-E446-81DE-4204DFA43F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1788" y="5090000"/>
            <a:ext cx="897502" cy="897502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84005E2-9499-614D-8390-00235784E003}"/>
              </a:ext>
            </a:extLst>
          </p:cNvPr>
          <p:cNvSpPr/>
          <p:nvPr/>
        </p:nvSpPr>
        <p:spPr>
          <a:xfrm>
            <a:off x="7415838" y="5469952"/>
            <a:ext cx="1191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7 </a:t>
            </a:r>
            <a:r>
              <a:rPr lang="ru-RU" sz="2400" b="1" dirty="0">
                <a:solidFill>
                  <a:srgbClr val="004C97"/>
                </a:solidFill>
              </a:rPr>
              <a:t>тыс.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6EDA619-EC9E-E343-8503-EA8F6DCB45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1391" y="5090001"/>
            <a:ext cx="951852" cy="951852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0B82E37B-19D5-E841-9BCC-7010238B9D37}"/>
              </a:ext>
            </a:extLst>
          </p:cNvPr>
          <p:cNvSpPr/>
          <p:nvPr/>
        </p:nvSpPr>
        <p:spPr>
          <a:xfrm>
            <a:off x="9357305" y="5469951"/>
            <a:ext cx="2983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36 191,94 </a:t>
            </a:r>
            <a:r>
              <a:rPr lang="ru-RU" sz="2400" b="1" dirty="0">
                <a:solidFill>
                  <a:srgbClr val="004C97"/>
                </a:solidFill>
              </a:rPr>
              <a:t>тыс. 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643BEABE-A976-4E45-A5C9-EA1B0475B2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9863" y="1527924"/>
            <a:ext cx="2272675" cy="128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2E2234E2-4110-5348-B630-4C0B16021BA4}"/>
              </a:ext>
            </a:extLst>
          </p:cNvPr>
          <p:cNvSpPr/>
          <p:nvPr/>
        </p:nvSpPr>
        <p:spPr>
          <a:xfrm>
            <a:off x="4156284" y="3013521"/>
            <a:ext cx="5191542" cy="470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«Точки роста». Перспективы.</a:t>
            </a:r>
            <a:endParaRPr lang="ru-RU" sz="2400" b="1" dirty="0">
              <a:solidFill>
                <a:srgbClr val="004C9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2BE952B-7AD5-B448-AAD9-B755ADA39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409028"/>
            <a:ext cx="710649" cy="7106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177" y="328126"/>
            <a:ext cx="6849756" cy="743705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«Современная школа»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781CECBF-4C7D-9442-B534-9C276D00B8F5}"/>
              </a:ext>
            </a:extLst>
          </p:cNvPr>
          <p:cNvSpPr/>
          <p:nvPr/>
        </p:nvSpPr>
        <p:spPr>
          <a:xfrm>
            <a:off x="5131812" y="3973567"/>
            <a:ext cx="7043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Создание к 20223 году __ новых мест в общеобразовательных организациях.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8551DC8-A834-B64E-A481-FDCE0844D754}"/>
              </a:ext>
            </a:extLst>
          </p:cNvPr>
          <p:cNvSpPr/>
          <p:nvPr/>
        </p:nvSpPr>
        <p:spPr>
          <a:xfrm>
            <a:off x="4156284" y="3599810"/>
            <a:ext cx="1396313" cy="1055290"/>
          </a:xfrm>
          <a:prstGeom prst="rect">
            <a:avLst/>
          </a:prstGeom>
          <a:ln>
            <a:solidFill>
              <a:srgbClr val="004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2020 г.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FAF2DC2-8371-B043-951F-44311C1BD71B}"/>
              </a:ext>
            </a:extLst>
          </p:cNvPr>
          <p:cNvSpPr/>
          <p:nvPr/>
        </p:nvSpPr>
        <p:spPr>
          <a:xfrm>
            <a:off x="5703488" y="3599810"/>
            <a:ext cx="1396313" cy="1055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2021 г.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8DE854E-451D-004B-865D-AF879993EDA0}"/>
              </a:ext>
            </a:extLst>
          </p:cNvPr>
          <p:cNvSpPr/>
          <p:nvPr/>
        </p:nvSpPr>
        <p:spPr>
          <a:xfrm>
            <a:off x="7272033" y="3599810"/>
            <a:ext cx="1396313" cy="1055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2022 г.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D64099F1-C0F5-784D-9285-953AFD6732A2}"/>
              </a:ext>
            </a:extLst>
          </p:cNvPr>
          <p:cNvSpPr/>
          <p:nvPr/>
        </p:nvSpPr>
        <p:spPr>
          <a:xfrm>
            <a:off x="8822193" y="3599810"/>
            <a:ext cx="1396313" cy="1055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2023 г.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A12E83F1-3CF4-854D-9EC9-C876EE700FB9}"/>
              </a:ext>
            </a:extLst>
          </p:cNvPr>
          <p:cNvSpPr/>
          <p:nvPr/>
        </p:nvSpPr>
        <p:spPr>
          <a:xfrm>
            <a:off x="10388566" y="3599810"/>
            <a:ext cx="1396313" cy="1055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2024 г.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6FC3892-2FAC-2340-92AC-68890115A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284" y="4771389"/>
            <a:ext cx="924156" cy="92415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AF45377B-559E-384C-A490-76B2BFBC2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1861" y="4771389"/>
            <a:ext cx="924156" cy="9241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3D6389E-24F7-AD47-AEE3-ECF0E9ECC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3096" y="4814992"/>
            <a:ext cx="924156" cy="92415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4E92F3BA-FA8B-B04D-96C0-F0DCB6D829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5748" y="4771389"/>
            <a:ext cx="924156" cy="92415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8DF5C6F-0D9C-684E-A49D-E42616C7B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7862" y="4771389"/>
            <a:ext cx="924156" cy="9241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E6B3FF8-14F8-0B48-AEBE-E20D1A1FD73C}"/>
              </a:ext>
            </a:extLst>
          </p:cNvPr>
          <p:cNvSpPr txBox="1"/>
          <p:nvPr/>
        </p:nvSpPr>
        <p:spPr>
          <a:xfrm>
            <a:off x="4619206" y="527707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4C97"/>
                </a:solidFill>
              </a:rPr>
              <a:t>42</a:t>
            </a:r>
            <a:endParaRPr lang="ru-RU" sz="2400" b="1" dirty="0">
              <a:solidFill>
                <a:srgbClr val="004C97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5901E0B-8E2D-1447-870B-FB772140EDD5}"/>
              </a:ext>
            </a:extLst>
          </p:cNvPr>
          <p:cNvSpPr txBox="1"/>
          <p:nvPr/>
        </p:nvSpPr>
        <p:spPr>
          <a:xfrm>
            <a:off x="6369600" y="527707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4C97"/>
                </a:solidFill>
              </a:rPr>
              <a:t>2</a:t>
            </a:r>
            <a:endParaRPr lang="ru-RU" sz="2400" b="1" dirty="0">
              <a:solidFill>
                <a:srgbClr val="004C97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C391282-ED29-6C45-AB11-125583496835}"/>
              </a:ext>
            </a:extLst>
          </p:cNvPr>
          <p:cNvSpPr txBox="1"/>
          <p:nvPr/>
        </p:nvSpPr>
        <p:spPr>
          <a:xfrm>
            <a:off x="7893674" y="5277070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4C97"/>
                </a:solidFill>
              </a:rPr>
              <a:t>18</a:t>
            </a:r>
            <a:endParaRPr lang="ru-RU" sz="2400" b="1" dirty="0">
              <a:solidFill>
                <a:srgbClr val="004C97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3C293FC-B19C-AC46-9D2E-97E861F74DBA}"/>
              </a:ext>
            </a:extLst>
          </p:cNvPr>
          <p:cNvSpPr txBox="1"/>
          <p:nvPr/>
        </p:nvSpPr>
        <p:spPr>
          <a:xfrm>
            <a:off x="9416183" y="5277069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E41A2DA-2041-034D-9A2E-07698667CEFC}"/>
              </a:ext>
            </a:extLst>
          </p:cNvPr>
          <p:cNvSpPr txBox="1"/>
          <p:nvPr/>
        </p:nvSpPr>
        <p:spPr>
          <a:xfrm>
            <a:off x="11103938" y="5252085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699788F7-BC51-1542-892B-0E434C104B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720" y="5746072"/>
            <a:ext cx="951852" cy="951852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1CD7FF2D-7EC2-BB43-80ED-B50D8E6B5CB7}"/>
              </a:ext>
            </a:extLst>
          </p:cNvPr>
          <p:cNvSpPr/>
          <p:nvPr/>
        </p:nvSpPr>
        <p:spPr>
          <a:xfrm>
            <a:off x="1390634" y="6126022"/>
            <a:ext cx="2983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4C97"/>
                </a:solidFill>
              </a:rPr>
              <a:t>70 557,94 </a:t>
            </a:r>
            <a:r>
              <a:rPr lang="ru-RU" sz="2000" b="1" dirty="0">
                <a:solidFill>
                  <a:srgbClr val="004C97"/>
                </a:solidFill>
              </a:rPr>
              <a:t>тыс. руб.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48A7B3CE-2E2B-D14D-B369-EBDDC348D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7954" y="1525914"/>
            <a:ext cx="1972045" cy="131547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A2612A04-E29F-3F4A-9AB1-823B6783BA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2311" y="1521606"/>
            <a:ext cx="1806235" cy="128550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25483407-C668-D84D-9043-84B7DA9F01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9863" y="1527924"/>
            <a:ext cx="2272675" cy="1280458"/>
          </a:xfrm>
          <a:prstGeom prst="rect">
            <a:avLst/>
          </a:prstGeom>
        </p:spPr>
      </p:pic>
      <p:sp>
        <p:nvSpPr>
          <p:cNvPr id="42" name="Объект 2">
            <a:extLst>
              <a:ext uri="{FF2B5EF4-FFF2-40B4-BE49-F238E27FC236}">
                <a16:creationId xmlns="" xmlns:a16="http://schemas.microsoft.com/office/drawing/2014/main" id="{75A3F89C-0AF7-8745-8E8E-AE607D855A3D}"/>
              </a:ext>
            </a:extLst>
          </p:cNvPr>
          <p:cNvSpPr txBox="1">
            <a:spLocks/>
          </p:cNvSpPr>
          <p:nvPr/>
        </p:nvSpPr>
        <p:spPr>
          <a:xfrm>
            <a:off x="410815" y="1684967"/>
            <a:ext cx="3060518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rgbClr val="004C97"/>
                </a:solidFill>
              </a:rPr>
              <a:t>ВХОЖДЕНИЕ РОССИЙСКОЙ ФЕДЕРАЦИИ К 2024 ГОДУ </a:t>
            </a:r>
            <a:br>
              <a:rPr lang="ru-RU" sz="1700" b="1" dirty="0">
                <a:solidFill>
                  <a:srgbClr val="004C97"/>
                </a:solidFill>
              </a:rPr>
            </a:br>
            <a:r>
              <a:rPr lang="ru-RU" sz="1700" b="1" dirty="0">
                <a:solidFill>
                  <a:srgbClr val="004C97"/>
                </a:solidFill>
              </a:rPr>
              <a:t>В ЧИСЛО ВЕДУЩИХ СТРАН МИРА ПО КАЧЕСТВУ ОБЩЕГО ОБРАЗОВАНИЯ </a:t>
            </a:r>
            <a:r>
              <a:rPr lang="ru-RU" sz="1700" b="1" dirty="0">
                <a:solidFill>
                  <a:srgbClr val="69B3E8"/>
                </a:solidFill>
              </a:rPr>
              <a:t>ПОСРЕДСТВОМ ОБНОВЛЕНИЯ СОДЕРЖАНИЯ И ТЕХНОЛОГИЙ ПРЕПОДАВАНИЯ ОБЩЕОБРАЗОВАТЕЛЬНЫХ ПРОГРАММ,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700" b="1" dirty="0">
                <a:solidFill>
                  <a:srgbClr val="004C97"/>
                </a:solidFill>
              </a:rPr>
              <a:t>ВОВЛЕЧЕНИЯ ВСЕХ УЧАСТНИКОВ СИСТЕМЫ ОБРАЗОВАНИЯ В РАЗВИТИЕ СИСТЕМЫ ОБЩЕГО ОБРАЗОВАНИЯ, А ТАКЖЕ </a:t>
            </a:r>
            <a:br>
              <a:rPr lang="ru-RU" sz="1700" b="1" dirty="0">
                <a:solidFill>
                  <a:srgbClr val="004C97"/>
                </a:solidFill>
              </a:rPr>
            </a:br>
            <a:r>
              <a:rPr lang="ru-RU" sz="1700" b="1" dirty="0">
                <a:solidFill>
                  <a:srgbClr val="004C97"/>
                </a:solidFill>
              </a:rPr>
              <a:t>ЗА СЧЕТ ОБНОВЛЕНИЯ МАТЕРИАЛЬНО-ТЕХНИЧЕСКОЙ БАЗЫ</a:t>
            </a:r>
          </a:p>
        </p:txBody>
      </p:sp>
    </p:spTree>
    <p:extLst>
      <p:ext uri="{BB962C8B-B14F-4D97-AF65-F5344CB8AC3E}">
        <p14:creationId xmlns:p14="http://schemas.microsoft.com/office/powerpoint/2010/main" val="39573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09FA564F-AD6F-4F48-8599-3DBAE398CC67}"/>
              </a:ext>
            </a:extLst>
          </p:cNvPr>
          <p:cNvSpPr txBox="1">
            <a:spLocks/>
          </p:cNvSpPr>
          <p:nvPr/>
        </p:nvSpPr>
        <p:spPr>
          <a:xfrm>
            <a:off x="470491" y="1463799"/>
            <a:ext cx="3626582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rgbClr val="004C97"/>
                </a:solidFill>
              </a:rPr>
              <a:t>В АПРЕЛЕ 2019 Г. ДАН СТАРТ ПЛАТФОРМЕ ДЛЯ ОБУЧЕНИЯ ПЕДАГОГОВ СЕЛЬСКИХ ШКОЛ </a:t>
            </a:r>
            <a:br>
              <a:rPr lang="ru-RU" sz="1700" b="1" dirty="0">
                <a:solidFill>
                  <a:srgbClr val="004C97"/>
                </a:solidFill>
              </a:rPr>
            </a:br>
            <a:r>
              <a:rPr lang="ru-RU" sz="1700" b="1" dirty="0">
                <a:solidFill>
                  <a:srgbClr val="004C97"/>
                </a:solidFill>
              </a:rPr>
              <a:t>И ШКОЛ МАЛЫХ ГОРОДОВ (</a:t>
            </a:r>
            <a:r>
              <a:rPr lang="en-US" sz="1700" b="1" dirty="0">
                <a:solidFill>
                  <a:srgbClr val="004C97"/>
                </a:solidFill>
              </a:rPr>
              <a:t>https://np-</a:t>
            </a:r>
            <a:r>
              <a:rPr lang="en-US" sz="1700" b="1" dirty="0" err="1">
                <a:solidFill>
                  <a:srgbClr val="004C97"/>
                </a:solidFill>
              </a:rPr>
              <a:t>education.ru</a:t>
            </a:r>
            <a:r>
              <a:rPr lang="en-US" sz="1700" b="1" dirty="0">
                <a:solidFill>
                  <a:srgbClr val="004C97"/>
                </a:solidFill>
              </a:rPr>
              <a:t>/)</a:t>
            </a:r>
            <a:r>
              <a:rPr lang="ru-RU" sz="1700" b="1" dirty="0">
                <a:solidFill>
                  <a:srgbClr val="004C97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69B3E8"/>
                </a:solidFill>
              </a:rPr>
              <a:t>ОНЛАЙН ОБУЧЕНИЕ УЧИТЕЛЕЙ ПРЕДМЕТОВ «ТЕХНОЛОГИЯ», «ОБЖ»,  «ИНФОРМАТИКА»  </a:t>
            </a:r>
            <a:br>
              <a:rPr lang="ru-RU" sz="1700" b="1" dirty="0">
                <a:solidFill>
                  <a:srgbClr val="69B3E8"/>
                </a:solidFill>
              </a:rPr>
            </a:br>
            <a:r>
              <a:rPr lang="ru-RU" sz="1700" b="1" dirty="0">
                <a:solidFill>
                  <a:srgbClr val="69B3E8"/>
                </a:solidFill>
              </a:rPr>
              <a:t>ПО КУРСУ  «ГИБКИЕ КОМПЕТЕНЦИИ В ПРОЕКТНОЙ ДЕЯТЕЛЬНОСТИ», ВКЛЮЧАЮЩЕМУ ШЕСТЬ ОБРАЗОВАТЕЛЬНЫХ МОДУЛЕЙ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2E2234E2-4110-5348-B630-4C0B16021BA4}"/>
              </a:ext>
            </a:extLst>
          </p:cNvPr>
          <p:cNvSpPr/>
          <p:nvPr/>
        </p:nvSpPr>
        <p:spPr>
          <a:xfrm>
            <a:off x="4156284" y="1349156"/>
            <a:ext cx="5191542" cy="470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«Точки роста». Подготовка кадров</a:t>
            </a:r>
            <a:endParaRPr lang="ru-RU" sz="2400" b="1" dirty="0">
              <a:solidFill>
                <a:srgbClr val="004C9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2BE952B-7AD5-B448-AAD9-B755ADA39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409028"/>
            <a:ext cx="710649" cy="7106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177" y="328126"/>
            <a:ext cx="6849756" cy="743705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«Современная школа»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43F4875-3C29-704B-B0DD-DAA95BE5208B}"/>
              </a:ext>
            </a:extLst>
          </p:cNvPr>
          <p:cNvSpPr/>
          <p:nvPr/>
        </p:nvSpPr>
        <p:spPr>
          <a:xfrm>
            <a:off x="6471984" y="2706643"/>
            <a:ext cx="805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23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F68DAEC-E734-9D4C-B62B-D54FCE3F7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684" y="2191839"/>
            <a:ext cx="1069651" cy="106965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D566901C-0378-9E4F-954A-8D1DAB73E51D}"/>
              </a:ext>
            </a:extLst>
          </p:cNvPr>
          <p:cNvSpPr/>
          <p:nvPr/>
        </p:nvSpPr>
        <p:spPr>
          <a:xfrm>
            <a:off x="3727395" y="3674880"/>
            <a:ext cx="1910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4C97"/>
                </a:solidFill>
              </a:rPr>
              <a:t>Технология, </a:t>
            </a:r>
          </a:p>
          <a:p>
            <a:pPr algn="ctr"/>
            <a:r>
              <a:rPr lang="ru-RU" b="1" dirty="0">
                <a:solidFill>
                  <a:srgbClr val="004C97"/>
                </a:solidFill>
              </a:rPr>
              <a:t>очная сессия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B6AF335-097E-4D4B-9133-9B7F3AFF2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5018" y="2258392"/>
            <a:ext cx="1172782" cy="117278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AF17D977-C656-9A45-8B5E-97B9713B6D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191" y="4717099"/>
            <a:ext cx="1172782" cy="1172782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FB1F5A52-8C1F-654F-9AEA-4D006548AB06}"/>
              </a:ext>
            </a:extLst>
          </p:cNvPr>
          <p:cNvSpPr/>
          <p:nvPr/>
        </p:nvSpPr>
        <p:spPr>
          <a:xfrm>
            <a:off x="10176933" y="2772277"/>
            <a:ext cx="172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94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F1BEB09-A4C4-8940-ABE7-3CE748B6BD86}"/>
              </a:ext>
            </a:extLst>
          </p:cNvPr>
          <p:cNvSpPr/>
          <p:nvPr/>
        </p:nvSpPr>
        <p:spPr>
          <a:xfrm>
            <a:off x="4861213" y="5329994"/>
            <a:ext cx="890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20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F5822078-5836-BC4B-B54E-6EBFAF16166E}"/>
              </a:ext>
            </a:extLst>
          </p:cNvPr>
          <p:cNvSpPr/>
          <p:nvPr/>
        </p:nvSpPr>
        <p:spPr>
          <a:xfrm>
            <a:off x="5652742" y="3674577"/>
            <a:ext cx="1910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4C97"/>
                </a:solidFill>
              </a:rPr>
              <a:t>ОБЖ</a:t>
            </a:r>
          </a:p>
          <a:p>
            <a:pPr algn="ctr"/>
            <a:r>
              <a:rPr lang="ru-RU" b="1" dirty="0">
                <a:solidFill>
                  <a:srgbClr val="004C97"/>
                </a:solidFill>
              </a:rPr>
              <a:t>дистанционная</a:t>
            </a:r>
            <a:r>
              <a:rPr lang="en-US" b="1" dirty="0">
                <a:solidFill>
                  <a:srgbClr val="004C97"/>
                </a:solidFill>
              </a:rPr>
              <a:t>/</a:t>
            </a:r>
            <a:r>
              <a:rPr lang="ru-RU" b="1" dirty="0">
                <a:solidFill>
                  <a:srgbClr val="004C97"/>
                </a:solidFill>
              </a:rPr>
              <a:t>очная сессия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FD19F764-B159-3F42-9D22-06FDE7FB34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8695" y="4724454"/>
            <a:ext cx="1172782" cy="1172782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8A089637-ECF3-2C4F-9E71-97A64F379E78}"/>
              </a:ext>
            </a:extLst>
          </p:cNvPr>
          <p:cNvSpPr/>
          <p:nvPr/>
        </p:nvSpPr>
        <p:spPr>
          <a:xfrm>
            <a:off x="7714961" y="3701082"/>
            <a:ext cx="2106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4C97"/>
                </a:solidFill>
              </a:rPr>
              <a:t>Форум руководителей ТР</a:t>
            </a:r>
            <a:endParaRPr lang="ru-RU" sz="6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6A4F48A-C264-1044-838F-62682DF40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7720" y="4732777"/>
            <a:ext cx="1172782" cy="117278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3FE94C14-37C7-F44F-9760-DA33F8AC26D9}"/>
              </a:ext>
            </a:extLst>
          </p:cNvPr>
          <p:cNvSpPr/>
          <p:nvPr/>
        </p:nvSpPr>
        <p:spPr>
          <a:xfrm>
            <a:off x="9735891" y="3714333"/>
            <a:ext cx="1910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4C97"/>
                </a:solidFill>
              </a:rPr>
              <a:t>Информатика, </a:t>
            </a:r>
          </a:p>
          <a:p>
            <a:pPr algn="ctr"/>
            <a:r>
              <a:rPr lang="ru-RU" b="1" dirty="0">
                <a:solidFill>
                  <a:srgbClr val="004C97"/>
                </a:solidFill>
              </a:rPr>
              <a:t>очная сессия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F9D31705-8CB0-2240-BBEC-13D8CA179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7825" y="4746029"/>
            <a:ext cx="1172782" cy="1172782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39A56552-7AF0-5B4E-8591-9F3FD67B95FA}"/>
              </a:ext>
            </a:extLst>
          </p:cNvPr>
          <p:cNvSpPr/>
          <p:nvPr/>
        </p:nvSpPr>
        <p:spPr>
          <a:xfrm>
            <a:off x="6463067" y="5372176"/>
            <a:ext cx="1741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26</a:t>
            </a:r>
            <a:r>
              <a:rPr lang="en-US" sz="4800" b="1" dirty="0">
                <a:solidFill>
                  <a:srgbClr val="004C97"/>
                </a:solidFill>
              </a:rPr>
              <a:t>/20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B3BFB9E0-55AF-4D45-B9AE-806E2CCC0E9D}"/>
              </a:ext>
            </a:extLst>
          </p:cNvPr>
          <p:cNvSpPr/>
          <p:nvPr/>
        </p:nvSpPr>
        <p:spPr>
          <a:xfrm>
            <a:off x="8805312" y="5372176"/>
            <a:ext cx="1472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20</a:t>
            </a:r>
            <a:r>
              <a:rPr lang="ru-RU" sz="2400" b="1" dirty="0">
                <a:solidFill>
                  <a:srgbClr val="004C97"/>
                </a:solidFill>
              </a:rPr>
              <a:t>МО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6261DBEE-A415-4047-BFA3-FB3B1B1B1935}"/>
              </a:ext>
            </a:extLst>
          </p:cNvPr>
          <p:cNvSpPr/>
          <p:nvPr/>
        </p:nvSpPr>
        <p:spPr>
          <a:xfrm>
            <a:off x="10799024" y="5372176"/>
            <a:ext cx="1392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24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82FAD94E-8C15-A940-857E-E20E0F2205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5348" y="4878087"/>
            <a:ext cx="1325086" cy="132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D1A6C3-A02E-7D47-8CF2-3E559452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5" y="1205722"/>
            <a:ext cx="4982819" cy="9573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</a:rPr>
              <a:t>ЦЕЛЬ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C3E0A58-E009-2841-B88E-4A36FE42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16" y="365125"/>
            <a:ext cx="2903991" cy="743705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2E2234E2-4110-5348-B630-4C0B16021BA4}"/>
              </a:ext>
            </a:extLst>
          </p:cNvPr>
          <p:cNvSpPr/>
          <p:nvPr/>
        </p:nvSpPr>
        <p:spPr>
          <a:xfrm>
            <a:off x="4292892" y="1297445"/>
            <a:ext cx="5191542" cy="470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«Создание новых мест 2019»</a:t>
            </a:r>
            <a:endParaRPr lang="ru-RU" sz="2400" b="1" dirty="0">
              <a:solidFill>
                <a:srgbClr val="004C9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19B9251-72B5-354B-8333-5F60C9E97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392095"/>
            <a:ext cx="710649" cy="710649"/>
          </a:xfrm>
          <a:prstGeom prst="rect">
            <a:avLst/>
          </a:prstGeom>
        </p:spPr>
      </p:pic>
      <p:sp>
        <p:nvSpPr>
          <p:cNvPr id="36" name="Прямоугольник с одним вырезанным углом 35">
            <a:extLst>
              <a:ext uri="{FF2B5EF4-FFF2-40B4-BE49-F238E27FC236}">
                <a16:creationId xmlns="" xmlns:a16="http://schemas.microsoft.com/office/drawing/2014/main" id="{CF52742F-F7CC-8F45-B5A6-F2FF68CF85F5}"/>
              </a:ext>
            </a:extLst>
          </p:cNvPr>
          <p:cNvSpPr/>
          <p:nvPr/>
        </p:nvSpPr>
        <p:spPr>
          <a:xfrm rot="10800000">
            <a:off x="3727395" y="50802"/>
            <a:ext cx="8363009" cy="1253549"/>
          </a:xfrm>
          <a:prstGeom prst="snip1Rect">
            <a:avLst>
              <a:gd name="adj" fmla="val 50000"/>
            </a:avLst>
          </a:prstGeom>
          <a:solidFill>
            <a:srgbClr val="004C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с одним вырезанным углом 36">
            <a:extLst>
              <a:ext uri="{FF2B5EF4-FFF2-40B4-BE49-F238E27FC236}">
                <a16:creationId xmlns="" xmlns:a16="http://schemas.microsoft.com/office/drawing/2014/main" id="{95785393-A0F0-7C48-8678-21C0D6CAFDD7}"/>
              </a:ext>
            </a:extLst>
          </p:cNvPr>
          <p:cNvSpPr/>
          <p:nvPr/>
        </p:nvSpPr>
        <p:spPr>
          <a:xfrm rot="10800000">
            <a:off x="3812059" y="-16933"/>
            <a:ext cx="8363009" cy="1253549"/>
          </a:xfrm>
          <a:prstGeom prst="snip1Rect">
            <a:avLst>
              <a:gd name="adj" fmla="val 5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E2BE952B-7AD5-B448-AAD9-B755ADA39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18" y="409028"/>
            <a:ext cx="710649" cy="7106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BC4026-8D8A-4F4C-AEF3-DA4EED2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177" y="328126"/>
            <a:ext cx="6849756" cy="743705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004C97"/>
                </a:solidFill>
                <a:latin typeface="+mn-lt"/>
                <a:ea typeface="Hiragino Sans W4" panose="020B0400000000000000" pitchFamily="34" charset="-128"/>
                <a:cs typeface="Gurmukhi Sangam MN" pitchFamily="2" charset="0"/>
              </a:rPr>
              <a:t>Федеральный проект «Современная школа»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5F438B3-4554-0741-813A-ECDA375D3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953" y="1852614"/>
            <a:ext cx="2700180" cy="15213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16772FB-0DEF-8340-8427-B17C8CF7E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9130" y="1894102"/>
            <a:ext cx="2697108" cy="1519590"/>
          </a:xfrm>
          <a:prstGeom prst="rect">
            <a:avLst/>
          </a:prstGeom>
        </p:spPr>
      </p:pic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3053C6A5-BCB6-F64C-BEE0-605E168BCC8D}"/>
              </a:ext>
            </a:extLst>
          </p:cNvPr>
          <p:cNvSpPr txBox="1">
            <a:spLocks/>
          </p:cNvSpPr>
          <p:nvPr/>
        </p:nvSpPr>
        <p:spPr>
          <a:xfrm>
            <a:off x="410815" y="1684967"/>
            <a:ext cx="3060518" cy="1696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700" b="1" dirty="0">
                <a:solidFill>
                  <a:srgbClr val="004C97"/>
                </a:solidFill>
              </a:rPr>
              <a:t>ВХОЖДЕНИЕ РОССИЙСКОЙ ФЕДЕРАЦИИ К 2024 ГОДУ В ЧИСЛО ВЕДУЩИХ СТРАН МИРА ПО КАЧЕСТВУ ОБЩЕГО ОБРАЗОВАНИЯ </a:t>
            </a:r>
            <a:r>
              <a:rPr lang="ru-RU" sz="1700" b="1" dirty="0">
                <a:solidFill>
                  <a:srgbClr val="69B3E8"/>
                </a:solidFill>
              </a:rPr>
              <a:t>ПОСРЕДСТВОМ ОБНОВЛЕНИЯ СОДЕРЖАНИЯ И ТЕХНОЛОГИЙ ПРЕПОДАВАНИЯ ОБЩЕОБРАЗОВАТЕЛЬНЫХ ПРОГРАММ,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700" b="1" dirty="0">
                <a:solidFill>
                  <a:srgbClr val="004C97"/>
                </a:solidFill>
              </a:rPr>
              <a:t>ВОВЛЕЧЕНИЯ ВСЕХ УЧАСТНИКОВ СИСТЕМЫ ОБРАЗОВАНИЯ В РАЗВИТИЕ СИСТЕМЫ ОБЩЕГО ОБРАЗОВАНИЯ, А ТАКЖЕ </a:t>
            </a:r>
            <a:br>
              <a:rPr lang="ru-RU" sz="1700" b="1" dirty="0">
                <a:solidFill>
                  <a:srgbClr val="004C97"/>
                </a:solidFill>
              </a:rPr>
            </a:br>
            <a:r>
              <a:rPr lang="ru-RU" sz="1700" b="1" dirty="0">
                <a:solidFill>
                  <a:srgbClr val="004C97"/>
                </a:solidFill>
              </a:rPr>
              <a:t>ЗА СЧЕТ ОБНОВЛЕНИЯ МАТЕРИАЛЬНО-ТЕХНИЧЕСКОЙ БАЗЫ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CFC406A-6EC2-504A-8769-1428CB57B7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5862" y="4235706"/>
            <a:ext cx="1167772" cy="11677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239DDE78-31D4-F549-B361-CAD1EDC779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607" y="5707715"/>
            <a:ext cx="951852" cy="951852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0BF4E10-5D80-D143-AD8E-ADC8EF16EE41}"/>
              </a:ext>
            </a:extLst>
          </p:cNvPr>
          <p:cNvSpPr/>
          <p:nvPr/>
        </p:nvSpPr>
        <p:spPr>
          <a:xfrm>
            <a:off x="6387192" y="5883036"/>
            <a:ext cx="4339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66 756,9 </a:t>
            </a:r>
            <a:r>
              <a:rPr lang="ru-RU" sz="2400" b="1" dirty="0">
                <a:solidFill>
                  <a:srgbClr val="004C97"/>
                </a:solidFill>
              </a:rPr>
              <a:t>тыс. 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9EBCB17-A44B-A04A-8023-1BAC1D9ADA51}"/>
              </a:ext>
            </a:extLst>
          </p:cNvPr>
          <p:cNvSpPr/>
          <p:nvPr/>
        </p:nvSpPr>
        <p:spPr>
          <a:xfrm>
            <a:off x="5187355" y="4754815"/>
            <a:ext cx="2152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320 </a:t>
            </a:r>
            <a:r>
              <a:rPr lang="ru-RU" sz="3200" b="1" dirty="0">
                <a:solidFill>
                  <a:srgbClr val="004C97"/>
                </a:solidFill>
              </a:rPr>
              <a:t>мест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70D1D057-0953-AC4D-A32B-8A250D89094E}"/>
              </a:ext>
            </a:extLst>
          </p:cNvPr>
          <p:cNvSpPr/>
          <p:nvPr/>
        </p:nvSpPr>
        <p:spPr>
          <a:xfrm>
            <a:off x="4377953" y="3488130"/>
            <a:ext cx="3220042" cy="73635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err="1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Красноборский</a:t>
            </a:r>
            <a:r>
              <a:rPr lang="ru-RU" sz="20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муниципальный район</a:t>
            </a:r>
            <a:endParaRPr lang="ru-RU" sz="2000" b="1" dirty="0">
              <a:solidFill>
                <a:srgbClr val="004C9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3DD6D138-00E7-EB40-9D3D-55534FD1819D}"/>
              </a:ext>
            </a:extLst>
          </p:cNvPr>
          <p:cNvSpPr/>
          <p:nvPr/>
        </p:nvSpPr>
        <p:spPr>
          <a:xfrm>
            <a:off x="8121876" y="3480123"/>
            <a:ext cx="3220042" cy="73635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err="1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Коношский</a:t>
            </a:r>
            <a:r>
              <a:rPr lang="ru-RU" sz="20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муниципальный район</a:t>
            </a:r>
            <a:endParaRPr lang="ru-RU" sz="2000" b="1" dirty="0">
              <a:solidFill>
                <a:srgbClr val="004C97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03AB719-4347-9840-8CEB-65354BADE1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8493" y="4235706"/>
            <a:ext cx="1167772" cy="1167772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7D588A92-0057-3E44-AA86-4926E817922F}"/>
              </a:ext>
            </a:extLst>
          </p:cNvPr>
          <p:cNvSpPr/>
          <p:nvPr/>
        </p:nvSpPr>
        <p:spPr>
          <a:xfrm>
            <a:off x="9189986" y="4754815"/>
            <a:ext cx="2152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4C97"/>
                </a:solidFill>
              </a:rPr>
              <a:t>240 </a:t>
            </a:r>
            <a:r>
              <a:rPr lang="ru-RU" sz="3200" b="1" dirty="0">
                <a:solidFill>
                  <a:srgbClr val="004C97"/>
                </a:solidFill>
              </a:rPr>
              <a:t>мест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3795</TotalTime>
  <Words>3025</Words>
  <Application>Microsoft Office PowerPoint</Application>
  <PresentationFormat>Широкоэкранный</PresentationFormat>
  <Paragraphs>606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Al Bayan Plain</vt:lpstr>
      <vt:lpstr>Arial</vt:lpstr>
      <vt:lpstr>Calibri</vt:lpstr>
      <vt:lpstr>Calibri Light</vt:lpstr>
      <vt:lpstr>Cambria Math</vt:lpstr>
      <vt:lpstr>Gurmukhi Sangam MN</vt:lpstr>
      <vt:lpstr>Hiragino Sans W4</vt:lpstr>
      <vt:lpstr>Times New Roman</vt:lpstr>
      <vt:lpstr>Тема Office</vt:lpstr>
      <vt:lpstr>Презентация PowerPoint</vt:lpstr>
      <vt:lpstr>Федеральные проекты</vt:lpstr>
      <vt:lpstr>Презентация PowerPoint</vt:lpstr>
      <vt:lpstr>Презентация PowerPoint</vt:lpstr>
      <vt:lpstr>Федеральный проект «Современная школа»</vt:lpstr>
      <vt:lpstr>Федеральный проект «Современная школа»</vt:lpstr>
      <vt:lpstr>Федеральный проект «Современная школа»</vt:lpstr>
      <vt:lpstr>Федеральный проект «Современная школа»</vt:lpstr>
      <vt:lpstr>Федеральный проект «Современная школа»</vt:lpstr>
      <vt:lpstr>Федеральный проект «Современная школа»</vt:lpstr>
      <vt:lpstr>Федеральный проект «Современная школа»</vt:lpstr>
      <vt:lpstr>Федеральный проект «Современная школа»</vt:lpstr>
      <vt:lpstr>Федеральный проект «Современная школа»</vt:lpstr>
      <vt:lpstr>Федеральный проект «Современная школа»</vt:lpstr>
      <vt:lpstr>Федеральный проект  «Успех каждого ребенка»</vt:lpstr>
      <vt:lpstr>Федеральный проект  «Успех каждого ребенка»</vt:lpstr>
      <vt:lpstr>Федеральный проект  «Успех каждого ребенка»</vt:lpstr>
      <vt:lpstr>Федеральный проект  «Успех каждого ребенка»</vt:lpstr>
      <vt:lpstr>Федеральный проект  «Успех каждого ребенка»</vt:lpstr>
      <vt:lpstr>Федеральный проект  «Успех каждого ребенка»</vt:lpstr>
      <vt:lpstr>Федеральный проект  «Успех каждого ребенка»</vt:lpstr>
      <vt:lpstr>Федеральный проект  «Успех каждого ребенка»</vt:lpstr>
      <vt:lpstr>Федеральный проект  «Успех каждого ребенка»</vt:lpstr>
      <vt:lpstr>Федеральный проект  «Успех каждого ребенка»</vt:lpstr>
      <vt:lpstr>Федеральный проект  «Успех каждого ребенка»</vt:lpstr>
      <vt:lpstr>Федеральный проект  «Успех каждого ребенка»</vt:lpstr>
      <vt:lpstr>Федеральный проект  «Успех каждого ребенка»</vt:lpstr>
      <vt:lpstr>Федеральный проект  «Успех каждого ребенка»</vt:lpstr>
      <vt:lpstr>Федеральный проект  «Успех каждого ребенка»</vt:lpstr>
      <vt:lpstr>Федеральный проект  «Поддержка семей,  имеющих детей 2019 - 2020»</vt:lpstr>
      <vt:lpstr>Федеральный проект  «Цифровая образовательная среда»</vt:lpstr>
      <vt:lpstr>Федеральный проект  «Учитель будущего»</vt:lpstr>
      <vt:lpstr>Федеральный проект  «Молодые профессионалы»</vt:lpstr>
      <vt:lpstr>Федеральный проект  «Социальная активность»</vt:lpstr>
      <vt:lpstr>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 «Образование»</dc:title>
  <dc:creator>mvk@krao29.ru</dc:creator>
  <cp:lastModifiedBy>Ковалева Юлия Леонидовна</cp:lastModifiedBy>
  <cp:revision>165</cp:revision>
  <cp:lastPrinted>2020-02-25T15:35:50Z</cp:lastPrinted>
  <dcterms:created xsi:type="dcterms:W3CDTF">2020-02-21T22:17:02Z</dcterms:created>
  <dcterms:modified xsi:type="dcterms:W3CDTF">2020-02-28T06:12:00Z</dcterms:modified>
</cp:coreProperties>
</file>