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3" autoAdjust="0"/>
    <p:restoredTop sz="94660"/>
  </p:normalViewPr>
  <p:slideViewPr>
    <p:cSldViewPr snapToGrid="0">
      <p:cViewPr>
        <p:scale>
          <a:sx n="60" d="100"/>
          <a:sy n="60" d="100"/>
        </p:scale>
        <p:origin x="1734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41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11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4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6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04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40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15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046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2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29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53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26F1B-36E0-4C61-8616-272C281C5387}" type="datetimeFigureOut">
              <a:rPr lang="ru-RU" smtClean="0"/>
              <a:pPr/>
              <a:t>22.03.2023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2173510-D6D7-4991-84FA-3FF7E2B4E72D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703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8C344F-529F-415A-80DC-44A3551269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7178424-91BE-4BE7-91C8-091543E5B2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913" y="0"/>
            <a:ext cx="10834575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0998C56-1BCF-493C-9B11-5A7572EACBCB}"/>
              </a:ext>
            </a:extLst>
          </p:cNvPr>
          <p:cNvSpPr txBox="1"/>
          <p:nvPr/>
        </p:nvSpPr>
        <p:spPr>
          <a:xfrm>
            <a:off x="4859079" y="1031358"/>
            <a:ext cx="5273749" cy="5305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E1BD68D-ED22-41A0-B6AC-BB6233FCC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42850"/>
              </p:ext>
            </p:extLst>
          </p:nvPr>
        </p:nvGraphicFramePr>
        <p:xfrm>
          <a:off x="4328161" y="1242776"/>
          <a:ext cx="7108926" cy="4882810"/>
        </p:xfrm>
        <a:graphic>
          <a:graphicData uri="http://schemas.openxmlformats.org/drawingml/2006/table">
            <a:tbl>
              <a:tblPr firstRow="1" firstCol="1" bandRow="1">
                <a:effectLst>
                  <a:innerShdw blurRad="596900" dist="444500" dir="10440000">
                    <a:schemeClr val="bg1">
                      <a:alpha val="22000"/>
                    </a:schemeClr>
                  </a:innerShdw>
                </a:effectLst>
                <a:tableStyleId>{5C22544A-7EE6-4342-B048-85BDC9FD1C3A}</a:tableStyleId>
              </a:tblPr>
              <a:tblGrid>
                <a:gridCol w="1298916">
                  <a:extLst>
                    <a:ext uri="{9D8B030D-6E8A-4147-A177-3AD203B41FA5}">
                      <a16:colId xmlns:a16="http://schemas.microsoft.com/office/drawing/2014/main" val="327193786"/>
                    </a:ext>
                  </a:extLst>
                </a:gridCol>
                <a:gridCol w="2276782">
                  <a:extLst>
                    <a:ext uri="{9D8B030D-6E8A-4147-A177-3AD203B41FA5}">
                      <a16:colId xmlns:a16="http://schemas.microsoft.com/office/drawing/2014/main" val="681854044"/>
                    </a:ext>
                  </a:extLst>
                </a:gridCol>
                <a:gridCol w="1768383">
                  <a:extLst>
                    <a:ext uri="{9D8B030D-6E8A-4147-A177-3AD203B41FA5}">
                      <a16:colId xmlns:a16="http://schemas.microsoft.com/office/drawing/2014/main" val="138518657"/>
                    </a:ext>
                  </a:extLst>
                </a:gridCol>
                <a:gridCol w="1764845">
                  <a:extLst>
                    <a:ext uri="{9D8B030D-6E8A-4147-A177-3AD203B41FA5}">
                      <a16:colId xmlns:a16="http://schemas.microsoft.com/office/drawing/2014/main" val="1667182058"/>
                    </a:ext>
                  </a:extLst>
                </a:gridCol>
              </a:tblGrid>
              <a:tr h="456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Дата, время</a:t>
                      </a:r>
                    </a:p>
                  </a:txBody>
                  <a:tcPr marL="60325" marR="603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3" marR="602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Учреждение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3" marR="602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93" marR="6029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234260"/>
                  </a:ext>
                </a:extLst>
              </a:tr>
              <a:tr h="679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Экскурсия по выставке «Древнерусская живопись в фондах музея»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краеведческий музей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Пионерская, д.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172354"/>
                  </a:ext>
                </a:extLst>
              </a:tr>
              <a:tr h="679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Экскурсионная программа «Жизнь посада Ненокса»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Филиал Северодвинского музея в селе Нёнокса</a:t>
                      </a:r>
                      <a:endParaRPr lang="ru-RU" sz="1200" b="0" i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Северодвинск,</a:t>
                      </a: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с. Ненокса, ул. 40 лет Победы, д. 5</a:t>
                      </a:r>
                      <a:endParaRPr lang="ru-RU" sz="1200" b="0" i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7513187"/>
                  </a:ext>
                </a:extLst>
              </a:tr>
              <a:tr h="679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«Мастер-классы в музее»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краеведческий музей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Пионерская, д.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6345077"/>
                  </a:ext>
                </a:extLst>
              </a:tr>
              <a:tr h="809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«История города: от основания до начала XXI века»</a:t>
                      </a:r>
                      <a:endParaRPr lang="ru-RU" sz="13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краеведческий музей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Пионерская, д.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905318"/>
                  </a:ext>
                </a:extLst>
              </a:tr>
              <a:tr h="732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Экскурсия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«Музейная субмарина»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3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городской краеведческий музей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Пионерская, д.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072855"/>
                  </a:ext>
                </a:extLst>
              </a:tr>
              <a:tr h="7327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«Чайка»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Северодвинский</a:t>
                      </a:r>
                      <a:r>
                        <a:rPr lang="ru-RU" sz="13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драматический театр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Ломоносова, д. 77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256614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E5685536-C4B5-43B1-916D-E6999E2AD952}"/>
              </a:ext>
            </a:extLst>
          </p:cNvPr>
          <p:cNvSpPr txBox="1"/>
          <p:nvPr/>
        </p:nvSpPr>
        <p:spPr>
          <a:xfrm>
            <a:off x="5250140" y="372531"/>
            <a:ext cx="4938864" cy="774571"/>
          </a:xfrm>
          <a:prstGeom prst="rect">
            <a:avLst/>
          </a:prstGeom>
          <a:solidFill>
            <a:srgbClr val="F5F3D9"/>
          </a:solidFill>
          <a:ln>
            <a:solidFill>
              <a:schemeClr val="accent4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ru-RU" b="1" dirty="0">
                <a:ln w="0"/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Афиша мероприятий по Пушкинской карте</a:t>
            </a:r>
          </a:p>
          <a:p>
            <a:pPr algn="ctr"/>
            <a:r>
              <a:rPr lang="ru-RU" b="1" dirty="0">
                <a:ln w="0"/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апрель 2023</a:t>
            </a:r>
            <a:endParaRPr lang="ru-RU" b="1" dirty="0">
              <a:ln w="0"/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0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83B24A-9153-4B42-97A7-F75B332D2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12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8EB3FF-C589-4488-AFB1-F6029AEC48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5BCA3E19-F3A6-41F7-B0B2-DFB4766486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20" y="0"/>
            <a:ext cx="10855840" cy="6858000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E14B077-A652-4E03-A323-ACC06A1EDE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40654"/>
              </p:ext>
            </p:extLst>
          </p:nvPr>
        </p:nvGraphicFramePr>
        <p:xfrm>
          <a:off x="4284921" y="534899"/>
          <a:ext cx="6908154" cy="563748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205065">
                  <a:extLst>
                    <a:ext uri="{9D8B030D-6E8A-4147-A177-3AD203B41FA5}">
                      <a16:colId xmlns:a16="http://schemas.microsoft.com/office/drawing/2014/main" val="4125206994"/>
                    </a:ext>
                  </a:extLst>
                </a:gridCol>
                <a:gridCol w="2075845">
                  <a:extLst>
                    <a:ext uri="{9D8B030D-6E8A-4147-A177-3AD203B41FA5}">
                      <a16:colId xmlns:a16="http://schemas.microsoft.com/office/drawing/2014/main" val="3911369035"/>
                    </a:ext>
                  </a:extLst>
                </a:gridCol>
                <a:gridCol w="1785207">
                  <a:extLst>
                    <a:ext uri="{9D8B030D-6E8A-4147-A177-3AD203B41FA5}">
                      <a16:colId xmlns:a16="http://schemas.microsoft.com/office/drawing/2014/main" val="2156287207"/>
                    </a:ext>
                  </a:extLst>
                </a:gridCol>
                <a:gridCol w="1842037">
                  <a:extLst>
                    <a:ext uri="{9D8B030D-6E8A-4147-A177-3AD203B41FA5}">
                      <a16:colId xmlns:a16="http://schemas.microsoft.com/office/drawing/2014/main" val="579886444"/>
                    </a:ext>
                  </a:extLst>
                </a:gridCol>
              </a:tblGrid>
              <a:tr h="724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«Айболит, Бармалей и другие…»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Северодвинский</a:t>
                      </a:r>
                      <a:r>
                        <a:rPr lang="ru-RU" sz="13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драматический театр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Ломоносова, д. 77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075774"/>
                  </a:ext>
                </a:extLst>
              </a:tr>
              <a:tr h="724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5,12,19,26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Квест «Загадка Уильяма Шекспира»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Библиотека № 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«Книжная гавань»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Карла Маркса,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26</a:t>
                      </a:r>
                      <a:endParaRPr lang="ru-RU" sz="1300" b="0" i="0" u="non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117012"/>
                  </a:ext>
                </a:extLst>
              </a:tr>
              <a:tr h="724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«Дом, где разбиваются сердца»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  <a:endParaRPr lang="ru-RU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300" b="0" i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Северодвинский</a:t>
                      </a:r>
                      <a:r>
                        <a:rPr lang="ru-RU" sz="13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драматический театр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Ломоносова, д. 77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80402"/>
                  </a:ext>
                </a:extLst>
              </a:tr>
              <a:tr h="724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7,14,21,28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Квест-игра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«Мой путь в Арктику»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Парк культуры                     и отдыха </a:t>
                      </a:r>
                      <a:endParaRPr lang="ru-RU" sz="13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Советская, д. 30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9851291"/>
                  </a:ext>
                </a:extLst>
              </a:tr>
              <a:tr h="724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«8 женщин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1 микрофон»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Дворец молодёжи «Строитель»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пр-кт</a:t>
                      </a: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Ленина, д. 47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949947"/>
                  </a:ext>
                </a:extLst>
              </a:tr>
              <a:tr h="6485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«Были-небыли»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  <a:endParaRPr lang="ru-RU" sz="13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Северодвинский</a:t>
                      </a:r>
                      <a:r>
                        <a:rPr lang="ru-RU" sz="13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драматический театр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Ломоносова, д. 77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611169"/>
                  </a:ext>
                </a:extLst>
              </a:tr>
              <a:tr h="644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«Здравствуй, дедушка Крылов!»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Северодвинский</a:t>
                      </a:r>
                      <a:r>
                        <a:rPr lang="ru-RU" sz="1300" b="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драматический театр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ул. Ломоносова, д. 77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996708"/>
                  </a:ext>
                </a:extLst>
              </a:tr>
              <a:tr h="70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«В поисках радости»</a:t>
                      </a:r>
                    </a:p>
                    <a:p>
                      <a:pPr algn="ctr"/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(12+)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 драматический театр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Ломоносова, д. 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4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2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>
            <a:extLst>
              <a:ext uri="{FF2B5EF4-FFF2-40B4-BE49-F238E27FC236}">
                <a16:creationId xmlns:a16="http://schemas.microsoft.com/office/drawing/2014/main" id="{3883D10F-6B42-4F82-A580-3E823A654C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60" y="0"/>
            <a:ext cx="10845209" cy="6858000"/>
          </a:xfrm>
        </p:spPr>
      </p:pic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3B995186-62D2-4BFA-A77E-A677CF3B4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256526"/>
              </p:ext>
            </p:extLst>
          </p:nvPr>
        </p:nvGraphicFramePr>
        <p:xfrm>
          <a:off x="4170947" y="510363"/>
          <a:ext cx="6740348" cy="464173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048926">
                  <a:extLst>
                    <a:ext uri="{9D8B030D-6E8A-4147-A177-3AD203B41FA5}">
                      <a16:colId xmlns:a16="http://schemas.microsoft.com/office/drawing/2014/main" val="524283828"/>
                    </a:ext>
                  </a:extLst>
                </a:gridCol>
                <a:gridCol w="2293054">
                  <a:extLst>
                    <a:ext uri="{9D8B030D-6E8A-4147-A177-3AD203B41FA5}">
                      <a16:colId xmlns:a16="http://schemas.microsoft.com/office/drawing/2014/main" val="3405339528"/>
                    </a:ext>
                  </a:extLst>
                </a:gridCol>
                <a:gridCol w="1541633">
                  <a:extLst>
                    <a:ext uri="{9D8B030D-6E8A-4147-A177-3AD203B41FA5}">
                      <a16:colId xmlns:a16="http://schemas.microsoft.com/office/drawing/2014/main" val="3512268225"/>
                    </a:ext>
                  </a:extLst>
                </a:gridCol>
                <a:gridCol w="1856735">
                  <a:extLst>
                    <a:ext uri="{9D8B030D-6E8A-4147-A177-3AD203B41FA5}">
                      <a16:colId xmlns:a16="http://schemas.microsoft.com/office/drawing/2014/main" val="1084003330"/>
                    </a:ext>
                  </a:extLst>
                </a:gridCol>
              </a:tblGrid>
              <a:tr h="354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Спектакль «</a:t>
                      </a: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lang="ru-RU" sz="13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олушка</a:t>
                      </a: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Северодвинский драматический театр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ул. Ломоносова, д. 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2016175"/>
                  </a:ext>
                </a:extLst>
              </a:tr>
              <a:tr h="406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 фильма «На солнце вдоль, рядов кукурузы»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Кинотеатр «Россия»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Карла Маркса,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 22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475039"/>
                  </a:ext>
                </a:extLst>
              </a:tr>
              <a:tr h="69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 фильма «На солнце вдоль, рядов кукурузы»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Кинотеатр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«Кинозалы ЦУМа»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Ломоносова, д. 81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9831210"/>
                  </a:ext>
                </a:extLst>
              </a:tr>
              <a:tr h="69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 фильма «Поехавшая»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(16+)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Кинотеатр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«Кинозалы ЦУМа»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Ломоносова, д. 81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0430592"/>
                  </a:ext>
                </a:extLst>
              </a:tr>
              <a:tr h="69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 фильма «На солнце вдоль, рядов кукурузы»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Северодвинский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Дворец молодёжи «Строитель»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Кинокомплекс «Стройка»</a:t>
                      </a:r>
                      <a:endParaRPr lang="en-US" sz="13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Северодвинск,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300" b="0" i="0" kern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пр-кт</a:t>
                      </a:r>
                      <a:r>
                        <a:rPr lang="ru-RU" sz="1300" b="0" i="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Ленина, д. 47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550173"/>
                  </a:ext>
                </a:extLst>
              </a:tr>
              <a:tr h="581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апреля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Показ фильма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«Показ мультфильма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«Коты Эрмитажа»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(6+)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Кинотеатр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«Кинозалы ЦУМа»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Северодвинск,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ул. Ломоносова, д. 81</a:t>
                      </a:r>
                      <a:endParaRPr lang="ru-RU" sz="13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3689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57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1031</TotalTime>
  <Words>548</Words>
  <Application>Microsoft Office PowerPoint</Application>
  <PresentationFormat>Широкоэкранный</PresentationFormat>
  <Paragraphs>170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Times New Roman</vt:lpstr>
      <vt:lpstr>Галерея</vt:lpstr>
      <vt:lpstr>Презентация PowerPoint</vt:lpstr>
      <vt:lpstr>12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Нистор Анастасия Романовна</dc:creator>
  <cp:lastModifiedBy>Нистор Анастасия Романовна</cp:lastModifiedBy>
  <cp:revision>38</cp:revision>
  <cp:lastPrinted>2023-02-28T07:12:30Z</cp:lastPrinted>
  <dcterms:created xsi:type="dcterms:W3CDTF">2022-03-22T07:26:16Z</dcterms:created>
  <dcterms:modified xsi:type="dcterms:W3CDTF">2023-03-22T13:27:17Z</dcterms:modified>
</cp:coreProperties>
</file>